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50" d="100"/>
          <a:sy n="50" d="100"/>
        </p:scale>
        <p:origin x="1524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3625" y="872687"/>
            <a:ext cx="7871149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696464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114" dirty="0"/>
              <a:t>3</a:t>
            </a:r>
            <a:fld id="{81D60167-4931-47E6-BA6A-407CBD079E47}" type="slidenum">
              <a:rPr spc="114" dirty="0"/>
            </a:fld>
            <a:endParaRPr spc="114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DF6B5D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chemeClr val="hlink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696464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114" dirty="0"/>
              <a:t>3</a:t>
            </a:r>
            <a:fld id="{81D60167-4931-47E6-BA6A-407CBD079E47}" type="slidenum">
              <a:rPr spc="114" dirty="0"/>
            </a:fld>
            <a:endParaRPr spc="114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DF6B5D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696464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114" dirty="0"/>
              <a:t>3</a:t>
            </a:r>
            <a:fld id="{81D60167-4931-47E6-BA6A-407CBD079E47}" type="slidenum">
              <a:rPr spc="114" dirty="0"/>
            </a:fld>
            <a:endParaRPr spc="114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DF6B5D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696464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114" dirty="0"/>
              <a:t>3</a:t>
            </a:r>
            <a:fld id="{81D60167-4931-47E6-BA6A-407CBD079E47}" type="slidenum">
              <a:rPr spc="114" dirty="0"/>
            </a:fld>
            <a:endParaRPr spc="114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696464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114" dirty="0"/>
              <a:t>3</a:t>
            </a:r>
            <a:fld id="{81D60167-4931-47E6-BA6A-407CBD079E47}" type="slidenum">
              <a:rPr spc="114" dirty="0"/>
            </a:fld>
            <a:endParaRPr spc="114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0103" y="192023"/>
            <a:ext cx="9915525" cy="7362825"/>
          </a:xfrm>
          <a:custGeom>
            <a:avLst/>
            <a:gdLst/>
            <a:ahLst/>
            <a:cxnLst/>
            <a:rect l="l" t="t" r="r" b="b"/>
            <a:pathLst>
              <a:path w="9915525" h="7362825">
                <a:moveTo>
                  <a:pt x="0" y="362711"/>
                </a:moveTo>
                <a:lnTo>
                  <a:pt x="3324" y="313316"/>
                </a:lnTo>
                <a:lnTo>
                  <a:pt x="13003" y="265994"/>
                </a:lnTo>
                <a:lnTo>
                  <a:pt x="28598" y="221170"/>
                </a:lnTo>
                <a:lnTo>
                  <a:pt x="49671" y="179267"/>
                </a:lnTo>
                <a:lnTo>
                  <a:pt x="75781" y="140708"/>
                </a:lnTo>
                <a:lnTo>
                  <a:pt x="106489" y="105917"/>
                </a:lnTo>
                <a:lnTo>
                  <a:pt x="141357" y="75318"/>
                </a:lnTo>
                <a:lnTo>
                  <a:pt x="179944" y="49332"/>
                </a:lnTo>
                <a:lnTo>
                  <a:pt x="221813" y="28384"/>
                </a:lnTo>
                <a:lnTo>
                  <a:pt x="266523" y="12897"/>
                </a:lnTo>
                <a:lnTo>
                  <a:pt x="313636" y="3294"/>
                </a:lnTo>
                <a:lnTo>
                  <a:pt x="362712" y="0"/>
                </a:lnTo>
                <a:lnTo>
                  <a:pt x="9552432" y="0"/>
                </a:lnTo>
                <a:lnTo>
                  <a:pt x="9601827" y="3294"/>
                </a:lnTo>
                <a:lnTo>
                  <a:pt x="9649149" y="12897"/>
                </a:lnTo>
                <a:lnTo>
                  <a:pt x="9693973" y="28384"/>
                </a:lnTo>
                <a:lnTo>
                  <a:pt x="9735876" y="49332"/>
                </a:lnTo>
                <a:lnTo>
                  <a:pt x="9774435" y="75318"/>
                </a:lnTo>
                <a:lnTo>
                  <a:pt x="9809226" y="105917"/>
                </a:lnTo>
                <a:lnTo>
                  <a:pt x="9839825" y="140708"/>
                </a:lnTo>
                <a:lnTo>
                  <a:pt x="9865811" y="179267"/>
                </a:lnTo>
                <a:lnTo>
                  <a:pt x="9886759" y="221170"/>
                </a:lnTo>
                <a:lnTo>
                  <a:pt x="9902246" y="265994"/>
                </a:lnTo>
                <a:lnTo>
                  <a:pt x="9911849" y="313316"/>
                </a:lnTo>
                <a:lnTo>
                  <a:pt x="9915144" y="362711"/>
                </a:lnTo>
                <a:lnTo>
                  <a:pt x="9915144" y="6999731"/>
                </a:lnTo>
                <a:lnTo>
                  <a:pt x="9911849" y="7048807"/>
                </a:lnTo>
                <a:lnTo>
                  <a:pt x="9902246" y="7095920"/>
                </a:lnTo>
                <a:lnTo>
                  <a:pt x="9886759" y="7140630"/>
                </a:lnTo>
                <a:lnTo>
                  <a:pt x="9865811" y="7182499"/>
                </a:lnTo>
                <a:lnTo>
                  <a:pt x="9839825" y="7221086"/>
                </a:lnTo>
                <a:lnTo>
                  <a:pt x="9809225" y="7255954"/>
                </a:lnTo>
                <a:lnTo>
                  <a:pt x="9774435" y="7286662"/>
                </a:lnTo>
                <a:lnTo>
                  <a:pt x="9735876" y="7312772"/>
                </a:lnTo>
                <a:lnTo>
                  <a:pt x="9693973" y="7333845"/>
                </a:lnTo>
                <a:lnTo>
                  <a:pt x="9649149" y="7349440"/>
                </a:lnTo>
                <a:lnTo>
                  <a:pt x="9601827" y="7359119"/>
                </a:lnTo>
                <a:lnTo>
                  <a:pt x="9552432" y="7362443"/>
                </a:lnTo>
                <a:lnTo>
                  <a:pt x="362712" y="7362443"/>
                </a:lnTo>
                <a:lnTo>
                  <a:pt x="313636" y="7359119"/>
                </a:lnTo>
                <a:lnTo>
                  <a:pt x="266523" y="7349440"/>
                </a:lnTo>
                <a:lnTo>
                  <a:pt x="221813" y="7333845"/>
                </a:lnTo>
                <a:lnTo>
                  <a:pt x="179944" y="7312772"/>
                </a:lnTo>
                <a:lnTo>
                  <a:pt x="141357" y="7286662"/>
                </a:lnTo>
                <a:lnTo>
                  <a:pt x="106489" y="7255954"/>
                </a:lnTo>
                <a:lnTo>
                  <a:pt x="75781" y="7221086"/>
                </a:lnTo>
                <a:lnTo>
                  <a:pt x="49671" y="7182499"/>
                </a:lnTo>
                <a:lnTo>
                  <a:pt x="28598" y="7140630"/>
                </a:lnTo>
                <a:lnTo>
                  <a:pt x="13003" y="7095920"/>
                </a:lnTo>
                <a:lnTo>
                  <a:pt x="3324" y="7048807"/>
                </a:lnTo>
                <a:lnTo>
                  <a:pt x="0" y="6999731"/>
                </a:lnTo>
                <a:lnTo>
                  <a:pt x="0" y="362711"/>
                </a:lnTo>
                <a:close/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93625" y="202229"/>
            <a:ext cx="7871149" cy="1367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DF6B5D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5244" y="1265216"/>
            <a:ext cx="8886825" cy="5111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chemeClr val="hlink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93724" y="7039050"/>
            <a:ext cx="2503170" cy="243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696464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84479" y="7077995"/>
            <a:ext cx="281940" cy="247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114" dirty="0"/>
              <a:t>3</a:t>
            </a:r>
            <a:fld id="{81D60167-4931-47E6-BA6A-407CBD079E47}" type="slidenum">
              <a:rPr spc="114" dirty="0"/>
            </a:fld>
            <a:endParaRPr spc="114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5444" y="1035288"/>
            <a:ext cx="4203700" cy="414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9200" marR="5080" indent="-1207135">
              <a:lnSpc>
                <a:spcPct val="112000"/>
              </a:lnSpc>
              <a:spcBef>
                <a:spcPts val="90"/>
              </a:spcBef>
            </a:pPr>
            <a:r>
              <a:rPr sz="4800" b="0" spc="-15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4800" b="0" spc="-30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Systems  </a:t>
            </a:r>
            <a:r>
              <a:rPr sz="4800" b="0" spc="-27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CS2006</a:t>
            </a:r>
            <a:br>
              <a:rPr sz="4800" b="0" spc="-27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</a:br>
            <a:br>
              <a:rPr sz="4800" b="0" spc="-27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</a:br>
            <a:r>
              <a:rPr lang="en-US" sz="4800" b="0" spc="-27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Chapter:2</a:t>
            </a:r>
            <a:br>
              <a:rPr lang="en-US" sz="4800" b="0" spc="-27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</a:br>
            <a:r>
              <a:rPr lang="en-US" sz="4800" b="0" spc="-27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OS services</a:t>
            </a:r>
            <a:endParaRPr lang="en-US" sz="4800" b="0" spc="-270" dirty="0">
              <a:solidFill>
                <a:srgbClr val="0070BF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60604" y="7077995"/>
            <a:ext cx="30226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1750" y="580198"/>
            <a:ext cx="56902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14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5. </a:t>
            </a:r>
            <a:r>
              <a:rPr b="0" spc="-95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Storage</a:t>
            </a:r>
            <a:r>
              <a:rPr b="0" spc="-420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50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Management</a:t>
            </a:r>
            <a:endParaRPr b="0" spc="-50" dirty="0">
              <a:solidFill>
                <a:srgbClr val="BF0000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pc="-15" dirty="0"/>
              <a:t>5.1. </a:t>
            </a:r>
            <a:r>
              <a:rPr spc="-170" dirty="0"/>
              <a:t>File-System</a:t>
            </a:r>
            <a:r>
              <a:rPr spc="-320" dirty="0"/>
              <a:t> </a:t>
            </a:r>
            <a:r>
              <a:rPr spc="-155" dirty="0"/>
              <a:t>management</a:t>
            </a:r>
            <a:endParaRPr spc="-155" dirty="0"/>
          </a:p>
          <a:p>
            <a:pPr marL="615950" indent="-252095">
              <a:lnSpc>
                <a:spcPct val="100000"/>
              </a:lnSpc>
              <a:spcBef>
                <a:spcPts val="495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45" dirty="0">
                <a:solidFill>
                  <a:srgbClr val="000000"/>
                </a:solidFill>
              </a:rPr>
              <a:t>Files </a:t>
            </a:r>
            <a:r>
              <a:rPr sz="2200" spc="-150" dirty="0">
                <a:solidFill>
                  <a:srgbClr val="000000"/>
                </a:solidFill>
              </a:rPr>
              <a:t>usually </a:t>
            </a:r>
            <a:r>
              <a:rPr sz="2200" spc="-120" dirty="0">
                <a:solidFill>
                  <a:srgbClr val="000000"/>
                </a:solidFill>
              </a:rPr>
              <a:t>organized </a:t>
            </a:r>
            <a:r>
              <a:rPr sz="2200" spc="-114" dirty="0">
                <a:solidFill>
                  <a:srgbClr val="000000"/>
                </a:solidFill>
              </a:rPr>
              <a:t>in</a:t>
            </a:r>
            <a:r>
              <a:rPr sz="2200" spc="114" dirty="0">
                <a:solidFill>
                  <a:srgbClr val="000000"/>
                </a:solidFill>
              </a:rPr>
              <a:t> </a:t>
            </a:r>
            <a:r>
              <a:rPr sz="2200" spc="-80" dirty="0">
                <a:solidFill>
                  <a:srgbClr val="000000"/>
                </a:solidFill>
              </a:rPr>
              <a:t>directories</a:t>
            </a:r>
            <a:endParaRPr sz="2200"/>
          </a:p>
          <a:p>
            <a:pPr marL="615950" indent="-252095">
              <a:lnSpc>
                <a:spcPct val="100000"/>
              </a:lnSpc>
              <a:spcBef>
                <a:spcPts val="445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80" dirty="0"/>
              <a:t>Access </a:t>
            </a:r>
            <a:r>
              <a:rPr sz="2200" spc="-75" dirty="0"/>
              <a:t>control </a:t>
            </a:r>
            <a:r>
              <a:rPr sz="2200" spc="-105" dirty="0">
                <a:solidFill>
                  <a:srgbClr val="000000"/>
                </a:solidFill>
              </a:rPr>
              <a:t>on </a:t>
            </a:r>
            <a:r>
              <a:rPr sz="2200" spc="-100" dirty="0">
                <a:solidFill>
                  <a:srgbClr val="000000"/>
                </a:solidFill>
              </a:rPr>
              <a:t>most </a:t>
            </a:r>
            <a:r>
              <a:rPr sz="2200" spc="-135" dirty="0">
                <a:solidFill>
                  <a:srgbClr val="000000"/>
                </a:solidFill>
              </a:rPr>
              <a:t>systems </a:t>
            </a:r>
            <a:r>
              <a:rPr sz="2200" spc="-35" dirty="0">
                <a:solidFill>
                  <a:srgbClr val="000000"/>
                </a:solidFill>
              </a:rPr>
              <a:t>to </a:t>
            </a:r>
            <a:r>
              <a:rPr sz="2200" spc="-75" dirty="0">
                <a:solidFill>
                  <a:srgbClr val="000000"/>
                </a:solidFill>
              </a:rPr>
              <a:t>determine </a:t>
            </a:r>
            <a:r>
              <a:rPr sz="2200" spc="-130" dirty="0">
                <a:solidFill>
                  <a:srgbClr val="000000"/>
                </a:solidFill>
              </a:rPr>
              <a:t>who </a:t>
            </a:r>
            <a:r>
              <a:rPr sz="2200" spc="-140" dirty="0">
                <a:solidFill>
                  <a:srgbClr val="000000"/>
                </a:solidFill>
              </a:rPr>
              <a:t>can </a:t>
            </a:r>
            <a:r>
              <a:rPr sz="2200" spc="-155" dirty="0">
                <a:solidFill>
                  <a:srgbClr val="000000"/>
                </a:solidFill>
              </a:rPr>
              <a:t>access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spc="-125" dirty="0">
                <a:solidFill>
                  <a:srgbClr val="000000"/>
                </a:solidFill>
              </a:rPr>
              <a:t>what</a:t>
            </a:r>
            <a:endParaRPr sz="2200"/>
          </a:p>
          <a:p>
            <a:pPr marL="615950" indent="-252095">
              <a:lnSpc>
                <a:spcPct val="100000"/>
              </a:lnSpc>
              <a:spcBef>
                <a:spcPts val="435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60" dirty="0">
                <a:solidFill>
                  <a:srgbClr val="000000"/>
                </a:solidFill>
              </a:rPr>
              <a:t>OS </a:t>
            </a:r>
            <a:r>
              <a:rPr sz="2200" spc="-114" dirty="0">
                <a:solidFill>
                  <a:srgbClr val="000000"/>
                </a:solidFill>
              </a:rPr>
              <a:t>activities</a:t>
            </a:r>
            <a:r>
              <a:rPr sz="2200" spc="80" dirty="0">
                <a:solidFill>
                  <a:srgbClr val="000000"/>
                </a:solidFill>
              </a:rPr>
              <a:t> </a:t>
            </a:r>
            <a:r>
              <a:rPr sz="2200" spc="-114" dirty="0">
                <a:solidFill>
                  <a:srgbClr val="000000"/>
                </a:solidFill>
              </a:rPr>
              <a:t>include</a:t>
            </a:r>
            <a:endParaRPr sz="2200"/>
          </a:p>
          <a:p>
            <a:pPr marL="917575" lvl="1" indent="-252095">
              <a:lnSpc>
                <a:spcPct val="100000"/>
              </a:lnSpc>
              <a:spcBef>
                <a:spcPts val="500"/>
              </a:spcBef>
              <a:buClr>
                <a:srgbClr val="E6B1AA"/>
              </a:buClr>
              <a:buSzPct val="85000"/>
              <a:buFont typeface="Webdings" panose="05030102010509060703"/>
              <a:buChar char=""/>
              <a:tabLst>
                <a:tab pos="917575" algn="l"/>
                <a:tab pos="918210" algn="l"/>
              </a:tabLst>
            </a:pPr>
            <a:r>
              <a:rPr sz="1950" spc="-85" dirty="0">
                <a:latin typeface="Times New Roman" panose="02020603050405020304"/>
                <a:cs typeface="Times New Roman" panose="02020603050405020304"/>
              </a:rPr>
              <a:t>Creating </a:t>
            </a:r>
            <a:r>
              <a:rPr sz="1950" spc="-10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950" spc="-75" dirty="0">
                <a:latin typeface="Times New Roman" panose="02020603050405020304"/>
                <a:cs typeface="Times New Roman" panose="02020603050405020304"/>
              </a:rPr>
              <a:t>deleting </a:t>
            </a:r>
            <a:r>
              <a:rPr sz="1950" spc="-100" dirty="0">
                <a:latin typeface="Times New Roman" panose="02020603050405020304"/>
                <a:cs typeface="Times New Roman" panose="02020603050405020304"/>
              </a:rPr>
              <a:t>files </a:t>
            </a:r>
            <a:r>
              <a:rPr sz="1950" spc="-10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9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55" dirty="0">
                <a:latin typeface="Times New Roman" panose="02020603050405020304"/>
                <a:cs typeface="Times New Roman" panose="02020603050405020304"/>
              </a:rPr>
              <a:t>directories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917575" lvl="1" indent="-252095">
              <a:lnSpc>
                <a:spcPct val="100000"/>
              </a:lnSpc>
              <a:spcBef>
                <a:spcPts val="480"/>
              </a:spcBef>
              <a:buClr>
                <a:srgbClr val="E6B1AA"/>
              </a:buClr>
              <a:buSzPct val="85000"/>
              <a:buFont typeface="Webdings" panose="05030102010509060703"/>
              <a:buChar char=""/>
              <a:tabLst>
                <a:tab pos="917575" algn="l"/>
                <a:tab pos="918210" algn="l"/>
              </a:tabLst>
            </a:pPr>
            <a:r>
              <a:rPr sz="1950" spc="-75" dirty="0">
                <a:latin typeface="Times New Roman" panose="02020603050405020304"/>
                <a:cs typeface="Times New Roman" panose="02020603050405020304"/>
              </a:rPr>
              <a:t>Primitives </a:t>
            </a:r>
            <a:r>
              <a:rPr sz="1950" spc="-2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950" spc="-95" dirty="0">
                <a:latin typeface="Times New Roman" panose="02020603050405020304"/>
                <a:cs typeface="Times New Roman" panose="02020603050405020304"/>
              </a:rPr>
              <a:t>manipulate </a:t>
            </a:r>
            <a:r>
              <a:rPr sz="1950" spc="-100" dirty="0">
                <a:latin typeface="Times New Roman" panose="02020603050405020304"/>
                <a:cs typeface="Times New Roman" panose="02020603050405020304"/>
              </a:rPr>
              <a:t>files </a:t>
            </a:r>
            <a:r>
              <a:rPr sz="1950" spc="-10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19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55" dirty="0">
                <a:latin typeface="Times New Roman" panose="02020603050405020304"/>
                <a:cs typeface="Times New Roman" panose="02020603050405020304"/>
              </a:rPr>
              <a:t>directories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917575" lvl="1" indent="-252095">
              <a:lnSpc>
                <a:spcPct val="100000"/>
              </a:lnSpc>
              <a:spcBef>
                <a:spcPts val="480"/>
              </a:spcBef>
              <a:buClr>
                <a:srgbClr val="E6B1AA"/>
              </a:buClr>
              <a:buSzPct val="85000"/>
              <a:buFont typeface="Webdings" panose="05030102010509060703"/>
              <a:buChar char=""/>
              <a:tabLst>
                <a:tab pos="917575" algn="l"/>
                <a:tab pos="918210" algn="l"/>
              </a:tabLst>
            </a:pPr>
            <a:r>
              <a:rPr sz="1950" spc="-125" dirty="0">
                <a:latin typeface="Times New Roman" panose="02020603050405020304"/>
                <a:cs typeface="Times New Roman" panose="02020603050405020304"/>
              </a:rPr>
              <a:t>Mapping </a:t>
            </a:r>
            <a:r>
              <a:rPr sz="1950" spc="-100" dirty="0">
                <a:latin typeface="Times New Roman" panose="02020603050405020304"/>
                <a:cs typeface="Times New Roman" panose="02020603050405020304"/>
              </a:rPr>
              <a:t>files </a:t>
            </a:r>
            <a:r>
              <a:rPr sz="1950" spc="-50" dirty="0">
                <a:latin typeface="Times New Roman" panose="02020603050405020304"/>
                <a:cs typeface="Times New Roman" panose="02020603050405020304"/>
              </a:rPr>
              <a:t>onto </a:t>
            </a:r>
            <a:r>
              <a:rPr sz="1950" spc="-90" dirty="0">
                <a:latin typeface="Times New Roman" panose="02020603050405020304"/>
                <a:cs typeface="Times New Roman" panose="02020603050405020304"/>
              </a:rPr>
              <a:t>secondary</a:t>
            </a:r>
            <a:r>
              <a:rPr sz="19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80" dirty="0">
                <a:latin typeface="Times New Roman" panose="02020603050405020304"/>
                <a:cs typeface="Times New Roman" panose="02020603050405020304"/>
              </a:rPr>
              <a:t>storage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917575" lvl="1" indent="-252095">
              <a:lnSpc>
                <a:spcPct val="100000"/>
              </a:lnSpc>
              <a:spcBef>
                <a:spcPts val="470"/>
              </a:spcBef>
              <a:buClr>
                <a:srgbClr val="E6B1AA"/>
              </a:buClr>
              <a:buSzPct val="85000"/>
              <a:buFont typeface="Webdings" panose="05030102010509060703"/>
              <a:buChar char=""/>
              <a:tabLst>
                <a:tab pos="917575" algn="l"/>
                <a:tab pos="918210" algn="l"/>
              </a:tabLst>
            </a:pPr>
            <a:r>
              <a:rPr sz="1950" spc="-130" dirty="0">
                <a:latin typeface="Times New Roman" panose="02020603050405020304"/>
                <a:cs typeface="Times New Roman" panose="02020603050405020304"/>
              </a:rPr>
              <a:t>Backup </a:t>
            </a:r>
            <a:r>
              <a:rPr sz="1950" spc="-100" dirty="0">
                <a:latin typeface="Times New Roman" panose="02020603050405020304"/>
                <a:cs typeface="Times New Roman" panose="02020603050405020304"/>
              </a:rPr>
              <a:t>files </a:t>
            </a:r>
            <a:r>
              <a:rPr sz="1950" spc="-50" dirty="0">
                <a:latin typeface="Times New Roman" panose="02020603050405020304"/>
                <a:cs typeface="Times New Roman" panose="02020603050405020304"/>
              </a:rPr>
              <a:t>onto </a:t>
            </a:r>
            <a:r>
              <a:rPr sz="1950" spc="-90" dirty="0">
                <a:latin typeface="Times New Roman" panose="02020603050405020304"/>
                <a:cs typeface="Times New Roman" panose="02020603050405020304"/>
              </a:rPr>
              <a:t>stable </a:t>
            </a:r>
            <a:r>
              <a:rPr sz="1950" spc="-80" dirty="0">
                <a:latin typeface="Times New Roman" panose="02020603050405020304"/>
                <a:cs typeface="Times New Roman" panose="02020603050405020304"/>
              </a:rPr>
              <a:t>(non-volatile) </a:t>
            </a:r>
            <a:r>
              <a:rPr sz="1950" spc="-75" dirty="0">
                <a:latin typeface="Times New Roman" panose="02020603050405020304"/>
                <a:cs typeface="Times New Roman" panose="02020603050405020304"/>
              </a:rPr>
              <a:t>storage</a:t>
            </a:r>
            <a:r>
              <a:rPr sz="195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105" dirty="0">
                <a:latin typeface="Times New Roman" panose="02020603050405020304"/>
                <a:cs typeface="Times New Roman" panose="02020603050405020304"/>
              </a:rPr>
              <a:t>media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57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pc="-195" dirty="0">
                <a:solidFill>
                  <a:srgbClr val="000000"/>
                </a:solidFill>
              </a:rPr>
              <a:t>OS </a:t>
            </a:r>
            <a:r>
              <a:rPr spc="-150" dirty="0">
                <a:solidFill>
                  <a:srgbClr val="000000"/>
                </a:solidFill>
              </a:rPr>
              <a:t>provides </a:t>
            </a:r>
            <a:r>
              <a:rPr spc="-90" dirty="0">
                <a:solidFill>
                  <a:srgbClr val="000000"/>
                </a:solidFill>
              </a:rPr>
              <a:t>uniform, </a:t>
            </a:r>
            <a:r>
              <a:rPr spc="-155" dirty="0">
                <a:solidFill>
                  <a:srgbClr val="000000"/>
                </a:solidFill>
              </a:rPr>
              <a:t>logical </a:t>
            </a:r>
            <a:r>
              <a:rPr spc="-170" dirty="0">
                <a:solidFill>
                  <a:srgbClr val="000000"/>
                </a:solidFill>
              </a:rPr>
              <a:t>view of </a:t>
            </a:r>
            <a:r>
              <a:rPr spc="-125" dirty="0">
                <a:solidFill>
                  <a:srgbClr val="000000"/>
                </a:solidFill>
              </a:rPr>
              <a:t>information</a:t>
            </a:r>
            <a:r>
              <a:rPr spc="195" dirty="0">
                <a:solidFill>
                  <a:srgbClr val="000000"/>
                </a:solidFill>
              </a:rPr>
              <a:t> </a:t>
            </a:r>
            <a:r>
              <a:rPr spc="-120" dirty="0">
                <a:solidFill>
                  <a:srgbClr val="000000"/>
                </a:solidFill>
              </a:rPr>
              <a:t>storage</a:t>
            </a:r>
            <a:endParaRPr spc="-120" dirty="0">
              <a:solidFill>
                <a:srgbClr val="000000"/>
              </a:solidFill>
            </a:endParaRPr>
          </a:p>
          <a:p>
            <a:pPr marL="615950" lvl="1" indent="-252095">
              <a:lnSpc>
                <a:spcPct val="100000"/>
              </a:lnSpc>
              <a:spcBef>
                <a:spcPts val="500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Abstracts </a:t>
            </a: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physical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properties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logical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storage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unit </a:t>
            </a:r>
            <a:r>
              <a:rPr sz="2200" spc="-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22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0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70" dirty="0">
                <a:latin typeface="Times New Roman" panose="02020603050405020304"/>
                <a:cs typeface="Times New Roman" panose="02020603050405020304"/>
              </a:rPr>
              <a:t>Each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medium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controlled </a:t>
            </a:r>
            <a:r>
              <a:rPr sz="2200" spc="-185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device 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(i.e.,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disk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drive,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tape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drive)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marR="5080" lvl="1" indent="-252095">
              <a:lnSpc>
                <a:spcPct val="100000"/>
              </a:lnSpc>
              <a:spcBef>
                <a:spcPts val="445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85" dirty="0">
                <a:latin typeface="Times New Roman" panose="02020603050405020304"/>
                <a:cs typeface="Times New Roman" panose="02020603050405020304"/>
              </a:rPr>
              <a:t>Varying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properties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include </a:t>
            </a:r>
            <a:r>
              <a:rPr sz="2200" spc="-155" dirty="0">
                <a:latin typeface="Times New Roman" panose="02020603050405020304"/>
                <a:cs typeface="Times New Roman" panose="02020603050405020304"/>
              </a:rPr>
              <a:t>access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speed,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capacity,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data-transfer 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rate, </a:t>
            </a:r>
            <a:r>
              <a:rPr sz="2200" spc="-155" dirty="0">
                <a:latin typeface="Times New Roman" panose="02020603050405020304"/>
                <a:cs typeface="Times New Roman" panose="02020603050405020304"/>
              </a:rPr>
              <a:t>access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method 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(sequential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random)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60604" y="7077995"/>
            <a:ext cx="30226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7806" y="170246"/>
            <a:ext cx="511937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b="0" spc="-100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5. </a:t>
            </a:r>
            <a:r>
              <a:rPr sz="3950" b="0" spc="-75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Storage</a:t>
            </a:r>
            <a:r>
              <a:rPr sz="3950" b="0" spc="-450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950" b="0" spc="-40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Management</a:t>
            </a:r>
            <a:endParaRPr sz="39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6069" y="776808"/>
            <a:ext cx="8040370" cy="60337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0"/>
              </a:spcBef>
            </a:pPr>
            <a:r>
              <a:rPr sz="2650" spc="-100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5.2</a:t>
            </a:r>
            <a:r>
              <a:rPr sz="3050" spc="-100" dirty="0">
                <a:solidFill>
                  <a:srgbClr val="0070BF"/>
                </a:solidFill>
                <a:latin typeface="Trebuchet MS" panose="020B0603020202020204"/>
                <a:cs typeface="Trebuchet MS" panose="020B0603020202020204"/>
              </a:rPr>
              <a:t>. </a:t>
            </a:r>
            <a:r>
              <a:rPr sz="2650" spc="-15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Mass-Storage</a:t>
            </a:r>
            <a:r>
              <a:rPr sz="2650" spc="-229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650" spc="-30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Management</a:t>
            </a:r>
            <a:endParaRPr sz="2650">
              <a:latin typeface="Trebuchet MS" panose="020B0603020202020204"/>
              <a:cs typeface="Trebuchet MS" panose="020B0603020202020204"/>
            </a:endParaRPr>
          </a:p>
          <a:p>
            <a:pPr marL="312420" marR="5080" indent="-300355">
              <a:lnSpc>
                <a:spcPts val="2380"/>
              </a:lnSpc>
              <a:spcBef>
                <a:spcPts val="415"/>
              </a:spcBef>
              <a:buSzPct val="80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Usually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disks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used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store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does 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not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fit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main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that 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must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kept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180" dirty="0">
                <a:latin typeface="Times New Roman" panose="02020603050405020304"/>
                <a:cs typeface="Times New Roman" panose="02020603050405020304"/>
              </a:rPr>
              <a:t>“long”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period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time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355"/>
              </a:spcBef>
              <a:buSzPct val="80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Proper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management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central</a:t>
            </a:r>
            <a:r>
              <a:rPr sz="2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importance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2420" marR="843915" indent="-300355">
              <a:lnSpc>
                <a:spcPts val="2380"/>
              </a:lnSpc>
              <a:spcBef>
                <a:spcPts val="695"/>
              </a:spcBef>
              <a:buSzPct val="80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Entire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speed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computer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operation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hinges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disk subsystem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its 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algorithms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355"/>
              </a:spcBef>
              <a:buSzPct val="80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OS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activities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150"/>
              </a:spcBef>
              <a:buSzPct val="85000"/>
              <a:buFont typeface="Arial" panose="020B0604020202020204"/>
              <a:buChar char="•"/>
              <a:tabLst>
                <a:tab pos="615950" algn="l"/>
                <a:tab pos="616585" algn="l"/>
              </a:tabLst>
            </a:pP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Free-space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management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165"/>
              </a:spcBef>
              <a:buSzPct val="85000"/>
              <a:buFont typeface="Arial" panose="020B0604020202020204"/>
              <a:buChar char="•"/>
              <a:tabLst>
                <a:tab pos="615950" algn="l"/>
                <a:tab pos="616585" algn="l"/>
              </a:tabLst>
            </a:pP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Storage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allocation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180"/>
              </a:spcBef>
              <a:buSzPct val="85000"/>
              <a:buFont typeface="Arial" panose="020B0604020202020204"/>
              <a:buChar char="•"/>
              <a:tabLst>
                <a:tab pos="615950" algn="l"/>
                <a:tab pos="616585" algn="l"/>
              </a:tabLst>
            </a:pP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scheduling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170"/>
              </a:spcBef>
              <a:buSzPct val="85000"/>
              <a:buFont typeface="Arial" panose="020B0604020202020204"/>
              <a:buChar char="•"/>
              <a:tabLst>
                <a:tab pos="615950" algn="l"/>
                <a:tab pos="616585" algn="l"/>
              </a:tabLst>
            </a:pP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Disk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fragmentation </a:t>
            </a:r>
            <a:r>
              <a:rPr sz="2400" spc="545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defragmentation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425"/>
              </a:spcBef>
              <a:buSzPct val="84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200" spc="-155" dirty="0">
                <a:latin typeface="Times New Roman" panose="02020603050405020304"/>
                <a:cs typeface="Times New Roman" panose="02020603050405020304"/>
              </a:rPr>
              <a:t>Some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storage need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not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fast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140"/>
              </a:spcBef>
              <a:buSzPct val="85000"/>
              <a:buFont typeface="Arial" panose="020B0604020202020204"/>
              <a:buChar char="•"/>
              <a:tabLst>
                <a:tab pos="615950" algn="l"/>
                <a:tab pos="616585" algn="l"/>
              </a:tabLst>
            </a:pP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Tertiary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storage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includes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optical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storage,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magnetic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tape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180"/>
              </a:spcBef>
              <a:buSzPct val="85000"/>
              <a:buFont typeface="Arial" panose="020B0604020202020204"/>
              <a:buChar char="•"/>
              <a:tabLst>
                <a:tab pos="615950" algn="l"/>
                <a:tab pos="616585" algn="l"/>
              </a:tabLst>
            </a:pP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Still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must be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managed 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– </a:t>
            </a:r>
            <a:r>
              <a:rPr sz="2400" spc="-19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applications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615950" marR="342900" lvl="1" indent="-251460">
              <a:lnSpc>
                <a:spcPts val="2620"/>
              </a:lnSpc>
              <a:spcBef>
                <a:spcPts val="470"/>
              </a:spcBef>
              <a:buSzPct val="85000"/>
              <a:buFont typeface="Arial" panose="020B0604020202020204"/>
              <a:buChar char="•"/>
              <a:tabLst>
                <a:tab pos="615950" algn="l"/>
                <a:tab pos="616585" algn="l"/>
              </a:tabLst>
            </a:pPr>
            <a:r>
              <a:rPr sz="2400" spc="-165" dirty="0">
                <a:latin typeface="Times New Roman" panose="02020603050405020304"/>
                <a:cs typeface="Times New Roman" panose="02020603050405020304"/>
              </a:rPr>
              <a:t>Varies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between 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WORM 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(write-once,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read-many-times)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spc="-245" dirty="0">
                <a:latin typeface="Times New Roman" panose="02020603050405020304"/>
                <a:cs typeface="Times New Roman" panose="02020603050405020304"/>
              </a:rPr>
              <a:t>RW  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(read-write)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60604" y="7077995"/>
            <a:ext cx="30226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5850" y="671686"/>
            <a:ext cx="40773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14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6. </a:t>
            </a:r>
            <a:r>
              <a:rPr b="0" spc="-215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I/O</a:t>
            </a:r>
            <a:r>
              <a:rPr b="0" spc="-405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45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Subsystem</a:t>
            </a:r>
            <a:endParaRPr b="0" spc="-45" dirty="0">
              <a:solidFill>
                <a:srgbClr val="BF0000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0637" y="1653181"/>
            <a:ext cx="7961630" cy="4142104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13055" indent="-300990">
              <a:lnSpc>
                <a:spcPct val="100000"/>
              </a:lnSpc>
              <a:spcBef>
                <a:spcPts val="73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690" algn="l"/>
              </a:tabLst>
            </a:pPr>
            <a:r>
              <a:rPr sz="3050" spc="175" dirty="0">
                <a:latin typeface="Times New Roman" panose="02020603050405020304"/>
                <a:cs typeface="Times New Roman" panose="02020603050405020304"/>
              </a:rPr>
              <a:t>I/O </a:t>
            </a:r>
            <a:r>
              <a:rPr sz="3050" spc="-180" dirty="0">
                <a:latin typeface="Times New Roman" panose="02020603050405020304"/>
                <a:cs typeface="Times New Roman" panose="02020603050405020304"/>
              </a:rPr>
              <a:t>Subsystem 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responsible</a:t>
            </a:r>
            <a:r>
              <a:rPr sz="3050" spc="-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for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51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management of </a:t>
            </a:r>
            <a:r>
              <a:rPr sz="2650" spc="130" dirty="0">
                <a:latin typeface="Times New Roman" panose="02020603050405020304"/>
                <a:cs typeface="Times New Roman" panose="02020603050405020304"/>
              </a:rPr>
              <a:t>I/O</a:t>
            </a:r>
            <a:r>
              <a:rPr sz="265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including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917575" lvl="2" indent="-252095">
              <a:lnSpc>
                <a:spcPct val="100000"/>
              </a:lnSpc>
              <a:spcBef>
                <a:spcPts val="495"/>
              </a:spcBef>
              <a:buClr>
                <a:srgbClr val="E6B1AA"/>
              </a:buClr>
              <a:buSzPct val="84000"/>
              <a:buFont typeface="Webdings" panose="05030102010509060703"/>
              <a:buChar char=""/>
              <a:tabLst>
                <a:tab pos="918210" algn="l"/>
              </a:tabLst>
            </a:pPr>
            <a:r>
              <a:rPr sz="2200" spc="-1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Buffering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: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storing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temporarily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while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being</a:t>
            </a:r>
            <a:r>
              <a:rPr sz="2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transferred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917575" lvl="2" indent="-252095">
              <a:lnSpc>
                <a:spcPct val="100000"/>
              </a:lnSpc>
              <a:spcBef>
                <a:spcPts val="435"/>
              </a:spcBef>
              <a:buClr>
                <a:srgbClr val="E6B1AA"/>
              </a:buClr>
              <a:buSzPct val="84000"/>
              <a:buFont typeface="Webdings" panose="05030102010509060703"/>
              <a:buChar char=""/>
              <a:tabLst>
                <a:tab pos="918210" algn="l"/>
              </a:tabLst>
            </a:pPr>
            <a:r>
              <a:rPr sz="2200" spc="-1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Caching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: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storing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parts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faster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storage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2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performance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917575" lvl="2" indent="-252095">
              <a:lnSpc>
                <a:spcPct val="100000"/>
              </a:lnSpc>
              <a:spcBef>
                <a:spcPts val="445"/>
              </a:spcBef>
              <a:buClr>
                <a:srgbClr val="E6B1AA"/>
              </a:buClr>
              <a:buSzPct val="84000"/>
              <a:buFont typeface="Webdings" panose="05030102010509060703"/>
              <a:buChar char=""/>
              <a:tabLst>
                <a:tab pos="918210" algn="l"/>
              </a:tabLst>
            </a:pPr>
            <a:r>
              <a:rPr sz="2200" spc="-1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Spooling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: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overlapping of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output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one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job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input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jobs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36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General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device-driver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interface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Drivers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specific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hardware</a:t>
            </a:r>
            <a:r>
              <a:rPr sz="265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devices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3055" marR="5080" indent="-300990">
              <a:lnSpc>
                <a:spcPct val="101000"/>
              </a:lnSpc>
              <a:spcBef>
                <a:spcPts val="58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690" algn="l"/>
              </a:tabLst>
            </a:pPr>
            <a:r>
              <a:rPr sz="3050" spc="-75" dirty="0">
                <a:latin typeface="Times New Roman" panose="02020603050405020304"/>
                <a:cs typeface="Times New Roman" panose="02020603050405020304"/>
              </a:rPr>
              <a:t>One 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purpose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50" spc="-200" dirty="0"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050" spc="-2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hide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peculiarities </a:t>
            </a:r>
            <a:r>
              <a:rPr sz="3050" spc="-18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hardware  </a:t>
            </a: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devices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user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84479" y="7077995"/>
            <a:ext cx="2552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1</a:t>
            </a:r>
            <a:r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1750" y="237185"/>
            <a:ext cx="59848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355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7. </a:t>
            </a:r>
            <a:r>
              <a:rPr b="0" spc="-200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Protection </a:t>
            </a:r>
            <a:r>
              <a:rPr b="0" spc="-45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b="0" spc="-280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150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Security</a:t>
            </a:r>
            <a:endParaRPr b="0" spc="-150" dirty="0">
              <a:solidFill>
                <a:srgbClr val="BF0000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5244" y="1183697"/>
            <a:ext cx="8620760" cy="546417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12420" marR="16510" indent="-300355">
              <a:lnSpc>
                <a:spcPts val="3170"/>
              </a:lnSpc>
              <a:spcBef>
                <a:spcPts val="20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9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Protection </a:t>
            </a:r>
            <a:r>
              <a:rPr sz="2650" spc="-5" dirty="0">
                <a:latin typeface="Times New Roman" panose="02020603050405020304"/>
                <a:cs typeface="Times New Roman" panose="02020603050405020304"/>
              </a:rPr>
              <a:t>– </a:t>
            </a:r>
            <a:r>
              <a:rPr sz="2650" spc="-200" dirty="0">
                <a:latin typeface="Times New Roman" panose="02020603050405020304"/>
                <a:cs typeface="Times New Roman" panose="02020603050405020304"/>
              </a:rPr>
              <a:t>any 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mechanism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controlling </a:t>
            </a:r>
            <a:r>
              <a:rPr sz="2650" spc="-180" dirty="0">
                <a:latin typeface="Times New Roman" panose="02020603050405020304"/>
                <a:cs typeface="Times New Roman" panose="02020603050405020304"/>
              </a:rPr>
              <a:t>access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processes </a:t>
            </a:r>
            <a:r>
              <a:rPr sz="2650" spc="-45" dirty="0">
                <a:latin typeface="Times New Roman" panose="02020603050405020304"/>
                <a:cs typeface="Times New Roman" panose="02020603050405020304"/>
              </a:rPr>
              <a:t>or 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users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resources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defined </a:t>
            </a:r>
            <a:r>
              <a:rPr sz="2650" spc="-21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5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85" dirty="0">
                <a:latin typeface="Times New Roman" panose="02020603050405020304"/>
                <a:cs typeface="Times New Roman" panose="02020603050405020304"/>
              </a:rPr>
              <a:t>OS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ts val="3055"/>
              </a:lnSpc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  <a:tab pos="1482725" algn="l"/>
                <a:tab pos="1824355" algn="l"/>
                <a:tab pos="2907665" algn="l"/>
                <a:tab pos="3320415" algn="l"/>
                <a:tab pos="3876675" algn="l"/>
                <a:tab pos="4872990" algn="l"/>
                <a:tab pos="5864860" algn="l"/>
                <a:tab pos="6985000" algn="l"/>
                <a:tab pos="7588250" algn="l"/>
              </a:tabLst>
            </a:pPr>
            <a:r>
              <a:rPr sz="2650" spc="-1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Security	</a:t>
            </a:r>
            <a:r>
              <a:rPr sz="2650" spc="-5" dirty="0">
                <a:latin typeface="Times New Roman" panose="02020603050405020304"/>
                <a:cs typeface="Times New Roman" panose="02020603050405020304"/>
              </a:rPr>
              <a:t>–	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defense	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of	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	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system	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against	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internal	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and	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external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>
              <a:lnSpc>
                <a:spcPts val="3175"/>
              </a:lnSpc>
            </a:pP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attacks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marR="19685" lvl="1" indent="-252095">
              <a:lnSpc>
                <a:spcPct val="100000"/>
              </a:lnSpc>
              <a:spcBef>
                <a:spcPts val="50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Huge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range,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including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denial-of-service,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worms,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viruses,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identity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theft,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theft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service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2420" marR="15240" indent="-300355">
              <a:lnSpc>
                <a:spcPts val="3170"/>
              </a:lnSpc>
              <a:spcBef>
                <a:spcPts val="5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85" dirty="0">
                <a:latin typeface="Times New Roman" panose="02020603050405020304"/>
                <a:cs typeface="Times New Roman" panose="02020603050405020304"/>
              </a:rPr>
              <a:t>Systems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generally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first 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distinguish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among </a:t>
            </a:r>
            <a:r>
              <a:rPr sz="2650" spc="-75" dirty="0">
                <a:latin typeface="Times New Roman" panose="02020603050405020304"/>
                <a:cs typeface="Times New Roman" panose="02020603050405020304"/>
              </a:rPr>
              <a:t>users,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determine 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who 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do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what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marR="5080" lvl="1" indent="-252095">
              <a:lnSpc>
                <a:spcPts val="2640"/>
              </a:lnSpc>
              <a:spcBef>
                <a:spcPts val="35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identities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200" spc="-8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user IDs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, security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IDs)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include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name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and associated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number, 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one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per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user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marR="15240" lvl="1" indent="-252095">
              <a:lnSpc>
                <a:spcPts val="2640"/>
              </a:lnSpc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ID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then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associated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files,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processes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determine  </a:t>
            </a: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control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marR="14605" lvl="1" indent="-252095">
              <a:lnSpc>
                <a:spcPts val="2640"/>
              </a:lnSpc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Group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identifier (</a:t>
            </a:r>
            <a:r>
              <a:rPr sz="2200" spc="-8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group </a:t>
            </a:r>
            <a:r>
              <a:rPr sz="2200" spc="-1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ID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)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allows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set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users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be defined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controls 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managed,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then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also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associated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each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process,</a:t>
            </a:r>
            <a:r>
              <a:rPr sz="2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file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ts val="2550"/>
              </a:lnSpc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0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Privilege </a:t>
            </a:r>
            <a:r>
              <a:rPr sz="2200" spc="-114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escalation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allows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change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effective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ID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more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rights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60604" y="7077995"/>
            <a:ext cx="305435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6215" y="654754"/>
            <a:ext cx="30143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60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System</a:t>
            </a:r>
            <a:r>
              <a:rPr b="0" spc="-305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85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Calls</a:t>
            </a:r>
            <a:endParaRPr b="0" spc="-85" dirty="0">
              <a:solidFill>
                <a:srgbClr val="0000FF"/>
              </a:solidFill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10411" y="2353055"/>
            <a:ext cx="7940040" cy="3964304"/>
            <a:chOff x="1010411" y="2353055"/>
            <a:chExt cx="7940040" cy="3964304"/>
          </a:xfrm>
        </p:grpSpPr>
        <p:sp>
          <p:nvSpPr>
            <p:cNvPr id="4" name="object 4"/>
            <p:cNvSpPr/>
            <p:nvPr/>
          </p:nvSpPr>
          <p:spPr>
            <a:xfrm>
              <a:off x="1010411" y="2353055"/>
              <a:ext cx="7940040" cy="396392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39367" y="3668267"/>
              <a:ext cx="7895844" cy="43110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8" name="object 8"/>
          <p:cNvSpPr txBox="1"/>
          <p:nvPr/>
        </p:nvSpPr>
        <p:spPr>
          <a:xfrm>
            <a:off x="260604" y="7077995"/>
            <a:ext cx="305435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1803" y="378979"/>
            <a:ext cx="269811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b="0" spc="-6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System</a:t>
            </a:r>
            <a:r>
              <a:rPr sz="3950" b="0" spc="-31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950" b="0" spc="-7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Calls</a:t>
            </a:r>
            <a:endParaRPr sz="39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4073" y="1491523"/>
            <a:ext cx="9510395" cy="42506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15620" indent="-503555">
              <a:lnSpc>
                <a:spcPct val="100000"/>
              </a:lnSpc>
              <a:spcBef>
                <a:spcPts val="13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515620" algn="l"/>
                <a:tab pos="516255" algn="l"/>
              </a:tabLst>
            </a:pPr>
            <a:r>
              <a:rPr sz="3050" spc="-13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Programming </a:t>
            </a:r>
            <a:r>
              <a:rPr sz="3050" spc="-11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interface </a:t>
            </a:r>
            <a:r>
              <a:rPr sz="3050" spc="-3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8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3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services provided </a:t>
            </a:r>
            <a:r>
              <a:rPr sz="3050" spc="-22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050" spc="3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8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OS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515620" indent="-503555">
              <a:lnSpc>
                <a:spcPct val="100000"/>
              </a:lnSpc>
              <a:spcBef>
                <a:spcPts val="4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515620" algn="l"/>
                <a:tab pos="516255" algn="l"/>
              </a:tabLst>
            </a:pPr>
            <a:r>
              <a:rPr sz="3050" spc="-210" dirty="0">
                <a:latin typeface="Times New Roman" panose="02020603050405020304"/>
                <a:cs typeface="Times New Roman" panose="02020603050405020304"/>
              </a:rPr>
              <a:t>Typically </a:t>
            </a:r>
            <a:r>
              <a:rPr sz="3050" spc="-45" dirty="0">
                <a:latin typeface="Times New Roman" panose="02020603050405020304"/>
                <a:cs typeface="Times New Roman" panose="02020603050405020304"/>
              </a:rPr>
              <a:t>written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high-level </a:t>
            </a: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language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(C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05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110" dirty="0">
                <a:latin typeface="Times New Roman" panose="02020603050405020304"/>
                <a:cs typeface="Times New Roman" panose="02020603050405020304"/>
              </a:rPr>
              <a:t>C++)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515620" marR="856615" indent="-503555">
              <a:lnSpc>
                <a:spcPct val="101000"/>
              </a:lnSpc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515620" algn="l"/>
                <a:tab pos="516255" algn="l"/>
              </a:tabLst>
            </a:pP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Mostly </a:t>
            </a:r>
            <a:r>
              <a:rPr sz="3050" spc="-170" dirty="0">
                <a:latin typeface="Times New Roman" panose="02020603050405020304"/>
                <a:cs typeface="Times New Roman" panose="02020603050405020304"/>
              </a:rPr>
              <a:t>accessed </a:t>
            </a:r>
            <a:r>
              <a:rPr sz="3050" spc="-22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programs </a:t>
            </a:r>
            <a:r>
              <a:rPr sz="3050" spc="-204" dirty="0">
                <a:latin typeface="Times New Roman" panose="02020603050405020304"/>
                <a:cs typeface="Times New Roman" panose="02020603050405020304"/>
              </a:rPr>
              <a:t>via </a:t>
            </a: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high-level </a:t>
            </a:r>
            <a:r>
              <a:rPr sz="3050" spc="-1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Application  </a:t>
            </a:r>
            <a:r>
              <a:rPr sz="3050" spc="-114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3050" spc="-1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Interface </a:t>
            </a:r>
            <a:r>
              <a:rPr sz="3050" spc="-1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(API) </a:t>
            </a:r>
            <a:r>
              <a:rPr sz="3050" spc="-70" dirty="0">
                <a:latin typeface="Times New Roman" panose="02020603050405020304"/>
                <a:cs typeface="Times New Roman" panose="02020603050405020304"/>
              </a:rPr>
              <a:t>rather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than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direct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system call</a:t>
            </a:r>
            <a:r>
              <a:rPr sz="305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use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515620" marR="5080" indent="-503555">
              <a:lnSpc>
                <a:spcPts val="3700"/>
              </a:lnSpc>
              <a:spcBef>
                <a:spcPts val="12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515620" algn="l"/>
                <a:tab pos="516255" algn="l"/>
              </a:tabLst>
            </a:pP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Three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most 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common </a:t>
            </a:r>
            <a:r>
              <a:rPr sz="3050" spc="-240" dirty="0">
                <a:latin typeface="Times New Roman" panose="02020603050405020304"/>
                <a:cs typeface="Times New Roman" panose="02020603050405020304"/>
              </a:rPr>
              <a:t>APIs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3050" spc="-114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Win32 </a:t>
            </a:r>
            <a:r>
              <a:rPr sz="3050" spc="-2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API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Windows, </a:t>
            </a:r>
            <a:r>
              <a:rPr sz="3050" spc="-2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POSIX  </a:t>
            </a:r>
            <a:r>
              <a:rPr sz="3050" spc="-2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API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POSIX-based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systems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(including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virtually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versions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  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UNIX,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Linux,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050" spc="-245" dirty="0">
                <a:latin typeface="Times New Roman" panose="02020603050405020304"/>
                <a:cs typeface="Times New Roman" panose="02020603050405020304"/>
              </a:rPr>
              <a:t>Mac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X),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050" spc="-27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Java </a:t>
            </a:r>
            <a:r>
              <a:rPr sz="3050" spc="-2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API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305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275" dirty="0">
                <a:latin typeface="Times New Roman" panose="02020603050405020304"/>
                <a:cs typeface="Times New Roman" panose="02020603050405020304"/>
              </a:rPr>
              <a:t>Java</a:t>
            </a:r>
            <a:r>
              <a:rPr sz="305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virtual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515620">
              <a:lnSpc>
                <a:spcPts val="3555"/>
              </a:lnSpc>
            </a:pP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machine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204" dirty="0">
                <a:latin typeface="Times New Roman" panose="02020603050405020304"/>
                <a:cs typeface="Times New Roman" panose="02020603050405020304"/>
              </a:rPr>
              <a:t>(JVM)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515620" indent="-503555">
              <a:lnSpc>
                <a:spcPct val="100000"/>
              </a:lnSpc>
              <a:spcBef>
                <a:spcPts val="3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515620" algn="l"/>
                <a:tab pos="516255" algn="l"/>
              </a:tabLst>
            </a:pPr>
            <a:r>
              <a:rPr sz="3050" spc="-17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Why </a:t>
            </a:r>
            <a:r>
              <a:rPr sz="3050" spc="-1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use </a:t>
            </a:r>
            <a:r>
              <a:rPr sz="3050" spc="-2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APIs </a:t>
            </a:r>
            <a:r>
              <a:rPr sz="3050" spc="-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rather </a:t>
            </a:r>
            <a:r>
              <a:rPr sz="3050" spc="-1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than </a:t>
            </a:r>
            <a:r>
              <a:rPr sz="3050" spc="-15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305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2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calls?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60604" y="7077995"/>
            <a:ext cx="305435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6050" y="671686"/>
            <a:ext cx="57270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4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Example </a:t>
            </a:r>
            <a:r>
              <a:rPr sz="4400" spc="-19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sz="4400" spc="-7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System</a:t>
            </a:r>
            <a:r>
              <a:rPr sz="4400" spc="-509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-8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Calls</a:t>
            </a:r>
            <a:endParaRPr sz="4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3655" y="1688136"/>
            <a:ext cx="8302625" cy="965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5620" marR="5080" indent="-503555">
              <a:lnSpc>
                <a:spcPct val="101000"/>
              </a:lnSpc>
              <a:spcBef>
                <a:spcPts val="95"/>
              </a:spcBef>
              <a:tabLst>
                <a:tab pos="514350" algn="l"/>
              </a:tabLst>
            </a:pPr>
            <a:r>
              <a:rPr sz="2600" spc="-1155" dirty="0">
                <a:solidFill>
                  <a:srgbClr val="D34816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2600" spc="-1155" dirty="0">
                <a:solidFill>
                  <a:srgbClr val="D34816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call 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sequence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170" dirty="0">
                <a:latin typeface="Times New Roman" panose="02020603050405020304"/>
                <a:cs typeface="Times New Roman" panose="02020603050405020304"/>
              </a:rPr>
              <a:t>copy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contents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one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file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another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file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12442" y="2692145"/>
            <a:ext cx="6588759" cy="4295140"/>
            <a:chOff x="2012442" y="2692145"/>
            <a:chExt cx="6588759" cy="4295140"/>
          </a:xfrm>
        </p:grpSpPr>
        <p:sp>
          <p:nvSpPr>
            <p:cNvPr id="5" name="object 5"/>
            <p:cNvSpPr/>
            <p:nvPr/>
          </p:nvSpPr>
          <p:spPr>
            <a:xfrm>
              <a:off x="2052828" y="2731007"/>
              <a:ext cx="6507480" cy="4216908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19300" y="2699003"/>
              <a:ext cx="6574790" cy="4281170"/>
            </a:xfrm>
            <a:custGeom>
              <a:avLst/>
              <a:gdLst/>
              <a:ahLst/>
              <a:cxnLst/>
              <a:rect l="l" t="t" r="r" b="b"/>
              <a:pathLst>
                <a:path w="6574790" h="4281170">
                  <a:moveTo>
                    <a:pt x="0" y="0"/>
                  </a:moveTo>
                  <a:lnTo>
                    <a:pt x="6574536" y="0"/>
                  </a:lnTo>
                  <a:lnTo>
                    <a:pt x="6574536" y="4280915"/>
                  </a:lnTo>
                  <a:lnTo>
                    <a:pt x="0" y="4280915"/>
                  </a:lnTo>
                  <a:lnTo>
                    <a:pt x="0" y="0"/>
                  </a:lnTo>
                  <a:close/>
                </a:path>
                <a:path w="6574790" h="4281170">
                  <a:moveTo>
                    <a:pt x="27431" y="25908"/>
                  </a:moveTo>
                  <a:lnTo>
                    <a:pt x="6548628" y="25908"/>
                  </a:lnTo>
                  <a:lnTo>
                    <a:pt x="6548628" y="4255008"/>
                  </a:lnTo>
                  <a:lnTo>
                    <a:pt x="27431" y="4255008"/>
                  </a:lnTo>
                  <a:lnTo>
                    <a:pt x="27431" y="25908"/>
                  </a:lnTo>
                  <a:close/>
                </a:path>
              </a:pathLst>
            </a:custGeom>
            <a:ln w="13716">
              <a:solidFill>
                <a:srgbClr val="D67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9" name="object 9"/>
          <p:cNvSpPr txBox="1"/>
          <p:nvPr/>
        </p:nvSpPr>
        <p:spPr>
          <a:xfrm>
            <a:off x="260604" y="7077995"/>
            <a:ext cx="305435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148" y="220526"/>
            <a:ext cx="57867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4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Example </a:t>
            </a:r>
            <a:r>
              <a:rPr b="0" spc="-19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b="0" spc="-7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Standard</a:t>
            </a:r>
            <a:r>
              <a:rPr b="0" spc="-51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13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API</a:t>
            </a:r>
            <a:endParaRPr b="0" spc="-130" dirty="0">
              <a:solidFill>
                <a:srgbClr val="696464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2564" y="3788102"/>
            <a:ext cx="8547100" cy="21875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15620" indent="-503555">
              <a:lnSpc>
                <a:spcPct val="100000"/>
              </a:lnSpc>
              <a:spcBef>
                <a:spcPts val="13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515620" algn="l"/>
                <a:tab pos="516255" algn="l"/>
              </a:tabLst>
            </a:pPr>
            <a:r>
              <a:rPr sz="3050" spc="-37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description </a:t>
            </a:r>
            <a:r>
              <a:rPr sz="3050" spc="-18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parameters </a:t>
            </a: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passed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5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ReadFile()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817245" lvl="1" indent="-503555">
              <a:lnSpc>
                <a:spcPct val="100000"/>
              </a:lnSpc>
              <a:spcBef>
                <a:spcPts val="135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816610" algn="l"/>
                <a:tab pos="817880" algn="l"/>
              </a:tabLst>
            </a:pPr>
            <a:r>
              <a:rPr sz="2200" spc="-190" dirty="0">
                <a:latin typeface="Times New Roman" panose="02020603050405020304"/>
                <a:cs typeface="Times New Roman" panose="02020603050405020304"/>
              </a:rPr>
              <a:t>HANDLE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file—the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internal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handle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file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read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817245" lvl="1" indent="-503555">
              <a:lnSpc>
                <a:spcPct val="100000"/>
              </a:lnSpc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816610" algn="l"/>
                <a:tab pos="817880" algn="l"/>
              </a:tabLst>
            </a:pP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LPVOID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buffer---A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buffer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read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written</a:t>
            </a:r>
            <a:r>
              <a:rPr sz="2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from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817245" lvl="1" indent="-503555">
              <a:lnSpc>
                <a:spcPct val="100000"/>
              </a:lnSpc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816610" algn="l"/>
                <a:tab pos="817880" algn="l"/>
              </a:tabLst>
            </a:pP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DWORD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bytesToRead—the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number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bytes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read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into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buffer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817245" lvl="1" indent="-503555">
              <a:lnSpc>
                <a:spcPct val="100000"/>
              </a:lnSpc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816610" algn="l"/>
                <a:tab pos="817880" algn="l"/>
              </a:tabLst>
            </a:pPr>
            <a:r>
              <a:rPr sz="2200" spc="-160" dirty="0">
                <a:latin typeface="Times New Roman" panose="02020603050405020304"/>
                <a:cs typeface="Times New Roman" panose="02020603050405020304"/>
              </a:rPr>
              <a:t>LPDWORD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bytesRead—the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number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bytes</a:t>
            </a:r>
            <a:r>
              <a:rPr sz="2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read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during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last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read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817245" lvl="1" indent="-503555">
              <a:lnSpc>
                <a:spcPct val="100000"/>
              </a:lnSpc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816610" algn="l"/>
                <a:tab pos="817880" algn="l"/>
              </a:tabLst>
            </a:pPr>
            <a:r>
              <a:rPr sz="2200" spc="-195" dirty="0">
                <a:latin typeface="Times New Roman" panose="02020603050405020304"/>
                <a:cs typeface="Times New Roman" panose="02020603050405020304"/>
              </a:rPr>
              <a:t>LPOVERLAPPED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ovl—indicates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overlapped </a:t>
            </a:r>
            <a:r>
              <a:rPr sz="2200" spc="110" dirty="0">
                <a:latin typeface="Times New Roman" panose="02020603050405020304"/>
                <a:cs typeface="Times New Roman" panose="02020603050405020304"/>
              </a:rPr>
              <a:t>I/O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being</a:t>
            </a:r>
            <a:r>
              <a:rPr sz="2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used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34974" y="1271777"/>
            <a:ext cx="7489190" cy="2409825"/>
            <a:chOff x="934974" y="1271777"/>
            <a:chExt cx="7489190" cy="2409825"/>
          </a:xfrm>
        </p:grpSpPr>
        <p:sp>
          <p:nvSpPr>
            <p:cNvPr id="5" name="object 5"/>
            <p:cNvSpPr/>
            <p:nvPr/>
          </p:nvSpPr>
          <p:spPr>
            <a:xfrm>
              <a:off x="976884" y="1313687"/>
              <a:ext cx="7390335" cy="230498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41832" y="1278635"/>
              <a:ext cx="7475220" cy="2395855"/>
            </a:xfrm>
            <a:custGeom>
              <a:avLst/>
              <a:gdLst/>
              <a:ahLst/>
              <a:cxnLst/>
              <a:rect l="l" t="t" r="r" b="b"/>
              <a:pathLst>
                <a:path w="7475220" h="2395854">
                  <a:moveTo>
                    <a:pt x="0" y="0"/>
                  </a:moveTo>
                  <a:lnTo>
                    <a:pt x="7475220" y="0"/>
                  </a:lnTo>
                  <a:lnTo>
                    <a:pt x="7475220" y="2395728"/>
                  </a:lnTo>
                  <a:lnTo>
                    <a:pt x="0" y="2395728"/>
                  </a:lnTo>
                  <a:lnTo>
                    <a:pt x="0" y="0"/>
                  </a:lnTo>
                  <a:close/>
                </a:path>
                <a:path w="7475220" h="2395854">
                  <a:moveTo>
                    <a:pt x="27432" y="28956"/>
                  </a:moveTo>
                  <a:lnTo>
                    <a:pt x="7447787" y="28956"/>
                  </a:lnTo>
                  <a:lnTo>
                    <a:pt x="7447787" y="2368295"/>
                  </a:lnTo>
                  <a:lnTo>
                    <a:pt x="27432" y="2368295"/>
                  </a:lnTo>
                  <a:lnTo>
                    <a:pt x="27432" y="28956"/>
                  </a:lnTo>
                  <a:close/>
                </a:path>
              </a:pathLst>
            </a:custGeom>
            <a:ln w="13716">
              <a:solidFill>
                <a:srgbClr val="D67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488135" y="1575247"/>
            <a:ext cx="643064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dirty="0">
                <a:latin typeface="Tahoma" panose="020B0604030504040204"/>
                <a:cs typeface="Tahoma" panose="020B0604030504040204"/>
              </a:rPr>
              <a:t>ReadFile()</a:t>
            </a:r>
            <a:r>
              <a:rPr sz="1950" dirty="0">
                <a:latin typeface="Tahoma" panose="020B0604030504040204"/>
                <a:cs typeface="Tahoma" panose="020B0604030504040204"/>
              </a:rPr>
              <a:t>: Win32 </a:t>
            </a:r>
            <a:r>
              <a:rPr sz="1950" spc="-10" dirty="0">
                <a:latin typeface="Tahoma" panose="020B0604030504040204"/>
                <a:cs typeface="Tahoma" panose="020B0604030504040204"/>
              </a:rPr>
              <a:t>API—a </a:t>
            </a:r>
            <a:r>
              <a:rPr sz="1950" dirty="0">
                <a:latin typeface="Tahoma" panose="020B0604030504040204"/>
                <a:cs typeface="Tahoma" panose="020B0604030504040204"/>
              </a:rPr>
              <a:t>function </a:t>
            </a:r>
            <a:r>
              <a:rPr sz="1950" spc="-5" dirty="0">
                <a:latin typeface="Tahoma" panose="020B0604030504040204"/>
                <a:cs typeface="Tahoma" panose="020B0604030504040204"/>
              </a:rPr>
              <a:t>for </a:t>
            </a:r>
            <a:r>
              <a:rPr sz="1950" dirty="0">
                <a:latin typeface="Tahoma" panose="020B0604030504040204"/>
                <a:cs typeface="Tahoma" panose="020B0604030504040204"/>
              </a:rPr>
              <a:t>reading from </a:t>
            </a:r>
            <a:r>
              <a:rPr sz="1950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950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1950" spc="5" dirty="0">
                <a:latin typeface="Tahoma" panose="020B0604030504040204"/>
                <a:cs typeface="Tahoma" panose="020B0604030504040204"/>
              </a:rPr>
              <a:t>file</a:t>
            </a:r>
            <a:endParaRPr sz="195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10" name="object 10"/>
          <p:cNvSpPr txBox="1"/>
          <p:nvPr/>
        </p:nvSpPr>
        <p:spPr>
          <a:xfrm>
            <a:off x="260604" y="7077995"/>
            <a:ext cx="305435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1744" y="302729"/>
            <a:ext cx="5344160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0" spc="-14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API</a:t>
            </a:r>
            <a:r>
              <a:rPr b="0" spc="-28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96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–</a:t>
            </a:r>
            <a:r>
              <a:rPr b="0" spc="-31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7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System</a:t>
            </a:r>
            <a:r>
              <a:rPr b="0" spc="-34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17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Call</a:t>
            </a:r>
            <a:r>
              <a:rPr b="0" spc="-23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96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–</a:t>
            </a:r>
            <a:r>
              <a:rPr b="0" spc="-27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9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OS  </a:t>
            </a:r>
            <a:r>
              <a:rPr b="0" spc="-114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Relationship</a:t>
            </a:r>
            <a:endParaRPr b="0" spc="-114" dirty="0">
              <a:solidFill>
                <a:srgbClr val="696464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5672" y="1702307"/>
            <a:ext cx="8191500" cy="50383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60604" y="7077995"/>
            <a:ext cx="305435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009" y="461302"/>
            <a:ext cx="5241925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500" b="0" spc="-5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System </a:t>
            </a:r>
            <a:r>
              <a:rPr sz="3500" b="0" spc="-13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Call</a:t>
            </a:r>
            <a:r>
              <a:rPr sz="3500" b="0" spc="-39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500" b="0" spc="-13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Implementation</a:t>
            </a:r>
            <a:endParaRPr sz="35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877" y="1253705"/>
            <a:ext cx="9628505" cy="50711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15620" indent="-503555">
              <a:lnSpc>
                <a:spcPct val="100000"/>
              </a:lnSpc>
              <a:spcBef>
                <a:spcPts val="13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515620" algn="l"/>
                <a:tab pos="516255" algn="l"/>
              </a:tabLst>
            </a:pPr>
            <a:r>
              <a:rPr sz="3050" spc="-204" dirty="0">
                <a:latin typeface="Times New Roman" panose="02020603050405020304"/>
                <a:cs typeface="Times New Roman" panose="02020603050405020304"/>
              </a:rPr>
              <a:t>Typically, </a:t>
            </a: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number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associated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each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305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call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817245" marR="915035" lvl="1" indent="-503555">
              <a:lnSpc>
                <a:spcPts val="3170"/>
              </a:lnSpc>
              <a:spcBef>
                <a:spcPts val="18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816610" algn="l"/>
                <a:tab pos="817880" algn="l"/>
              </a:tabLst>
            </a:pP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System-call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interface 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maintains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table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indexed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according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these  numbers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515620" indent="-503555">
              <a:lnSpc>
                <a:spcPts val="3515"/>
              </a:lnSpc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515620" algn="l"/>
                <a:tab pos="516255" algn="l"/>
              </a:tabLst>
            </a:pP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call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interface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invokes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intended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call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50" spc="4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OS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515620">
              <a:lnSpc>
                <a:spcPct val="100000"/>
              </a:lnSpc>
              <a:spcBef>
                <a:spcPts val="35"/>
              </a:spcBef>
            </a:pPr>
            <a:r>
              <a:rPr sz="3050" spc="-90" dirty="0">
                <a:latin typeface="Times New Roman" panose="02020603050405020304"/>
                <a:cs typeface="Times New Roman" panose="02020603050405020304"/>
              </a:rPr>
              <a:t>kernel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050" spc="-55" dirty="0">
                <a:latin typeface="Times New Roman" panose="02020603050405020304"/>
                <a:cs typeface="Times New Roman" panose="02020603050405020304"/>
              </a:rPr>
              <a:t>returns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status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5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call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050" spc="-220" dirty="0">
                <a:latin typeface="Times New Roman" panose="02020603050405020304"/>
                <a:cs typeface="Times New Roman" panose="02020603050405020304"/>
              </a:rPr>
              <a:t>any </a:t>
            </a:r>
            <a:r>
              <a:rPr sz="3050" spc="-25" dirty="0"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3050" spc="5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80" dirty="0">
                <a:latin typeface="Times New Roman" panose="02020603050405020304"/>
                <a:cs typeface="Times New Roman" panose="02020603050405020304"/>
              </a:rPr>
              <a:t>values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515620" marR="885825" indent="-503555">
              <a:lnSpc>
                <a:spcPts val="3700"/>
              </a:lnSpc>
              <a:spcBef>
                <a:spcPts val="13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515620" algn="l"/>
                <a:tab pos="516255" algn="l"/>
              </a:tabLst>
            </a:pP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caller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need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know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nothing 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about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how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system call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is 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implemented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817245" marR="96520" lvl="1" indent="-503555">
              <a:lnSpc>
                <a:spcPts val="3170"/>
              </a:lnSpc>
              <a:spcBef>
                <a:spcPts val="4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816610" algn="l"/>
                <a:tab pos="817880" algn="l"/>
              </a:tabLst>
            </a:pP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Just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needs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obey </a:t>
            </a:r>
            <a:r>
              <a:rPr sz="2650" spc="-229" dirty="0">
                <a:latin typeface="Times New Roman" panose="02020603050405020304"/>
                <a:cs typeface="Times New Roman" panose="02020603050405020304"/>
              </a:rPr>
              <a:t>API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understand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what </a:t>
            </a:r>
            <a:r>
              <a:rPr sz="2650" spc="-185" dirty="0"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will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do </a:t>
            </a:r>
            <a:r>
              <a:rPr sz="2650" spc="-204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result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call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817245" lvl="1" indent="-503555">
              <a:lnSpc>
                <a:spcPts val="3060"/>
              </a:lnSpc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816610" algn="l"/>
                <a:tab pos="817880" algn="l"/>
              </a:tabLst>
            </a:pP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Most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details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50" spc="-195" dirty="0"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interface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hidden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programmer </a:t>
            </a:r>
            <a:r>
              <a:rPr sz="2650" spc="-21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65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240" dirty="0">
                <a:latin typeface="Times New Roman" panose="02020603050405020304"/>
                <a:cs typeface="Times New Roman" panose="02020603050405020304"/>
              </a:rPr>
              <a:t>API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1118870" marR="262890" indent="-502920">
              <a:lnSpc>
                <a:spcPct val="100000"/>
              </a:lnSpc>
              <a:spcBef>
                <a:spcPts val="55"/>
              </a:spcBef>
              <a:tabLst>
                <a:tab pos="1118870" algn="l"/>
              </a:tabLst>
            </a:pPr>
            <a:r>
              <a:rPr sz="1850" spc="-815" dirty="0">
                <a:solidFill>
                  <a:srgbClr val="E6B1AA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1850" spc="-815" dirty="0">
                <a:solidFill>
                  <a:srgbClr val="E6B1AA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200" spc="-160" dirty="0">
                <a:latin typeface="Times New Roman" panose="02020603050405020304"/>
                <a:cs typeface="Times New Roman" panose="02020603050405020304"/>
              </a:rPr>
              <a:t>Managed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run-time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support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library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(set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functions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built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into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libraries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included 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compiler)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60604" y="7077995"/>
            <a:ext cx="305435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9583" y="659397"/>
            <a:ext cx="85744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240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b="0" spc="-254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View </a:t>
            </a:r>
            <a:r>
              <a:rPr b="0" spc="-190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b="0" spc="-155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Operating </a:t>
            </a:r>
            <a:r>
              <a:rPr b="0" spc="-60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System</a:t>
            </a:r>
            <a:r>
              <a:rPr b="0" spc="-380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35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Services</a:t>
            </a:r>
            <a:endParaRPr b="0" spc="-35" dirty="0">
              <a:solidFill>
                <a:srgbClr val="0000FF"/>
              </a:solidFill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10411" y="2353055"/>
            <a:ext cx="7940040" cy="3964304"/>
            <a:chOff x="1010411" y="2353055"/>
            <a:chExt cx="7940040" cy="3964304"/>
          </a:xfrm>
        </p:grpSpPr>
        <p:sp>
          <p:nvSpPr>
            <p:cNvPr id="4" name="object 4"/>
            <p:cNvSpPr/>
            <p:nvPr/>
          </p:nvSpPr>
          <p:spPr>
            <a:xfrm>
              <a:off x="1010411" y="2353055"/>
              <a:ext cx="7940040" cy="396392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39367" y="4087367"/>
              <a:ext cx="7895844" cy="177222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8" name="object 8"/>
          <p:cNvSpPr txBox="1"/>
          <p:nvPr/>
        </p:nvSpPr>
        <p:spPr>
          <a:xfrm>
            <a:off x="260604" y="7077995"/>
            <a:ext cx="30226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5277" y="911333"/>
            <a:ext cx="6795134" cy="268097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590"/>
              </a:spcBef>
            </a:pPr>
            <a:r>
              <a:rPr b="0" spc="-7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Standard </a:t>
            </a:r>
            <a:r>
              <a:rPr b="0" spc="-8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C </a:t>
            </a:r>
            <a:r>
              <a:rPr b="0" spc="-18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Library</a:t>
            </a:r>
            <a:r>
              <a:rPr b="0" spc="-68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13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Example</a:t>
            </a:r>
            <a:endParaRPr b="0" spc="-135" dirty="0">
              <a:solidFill>
                <a:srgbClr val="696464"/>
              </a:solidFill>
              <a:latin typeface="Trebuchet MS" panose="020B0603020202020204"/>
              <a:cs typeface="Trebuchet MS" panose="020B0603020202020204"/>
            </a:endParaRPr>
          </a:p>
          <a:p>
            <a:pPr marL="312420" marR="3635375" indent="-300355">
              <a:lnSpc>
                <a:spcPct val="101000"/>
              </a:lnSpc>
              <a:spcBef>
                <a:spcPts val="340"/>
              </a:spcBef>
            </a:pPr>
            <a:r>
              <a:rPr sz="2600" b="0" spc="-1155" dirty="0">
                <a:solidFill>
                  <a:srgbClr val="D34816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2600" b="0" spc="245" dirty="0">
                <a:solidFill>
                  <a:srgbClr val="D3481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b="0" spc="-14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C </a:t>
            </a:r>
            <a:r>
              <a:rPr sz="3050" b="0" spc="-11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3050" b="0" spc="-1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invoking  </a:t>
            </a:r>
            <a:r>
              <a:rPr sz="3050" b="0" spc="-7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printf() </a:t>
            </a:r>
            <a:r>
              <a:rPr sz="3050" b="0" spc="-11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library </a:t>
            </a:r>
            <a:r>
              <a:rPr sz="3050" b="0" spc="-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call,  </a:t>
            </a:r>
            <a:r>
              <a:rPr sz="3050" b="0" spc="-1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which </a:t>
            </a:r>
            <a:r>
              <a:rPr sz="3050" b="0" spc="-16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calls </a:t>
            </a:r>
            <a:r>
              <a:rPr sz="3050" b="0" spc="-5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write()  </a:t>
            </a:r>
            <a:r>
              <a:rPr sz="3050" b="0" spc="-15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3050" b="0" spc="-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b="0" spc="-1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call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25440" y="1897379"/>
            <a:ext cx="4130040" cy="4648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95247" y="7039050"/>
            <a:ext cx="250317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z="1500" spc="1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CS-2006 Operating</a:t>
            </a:r>
            <a:r>
              <a:rPr sz="1500" spc="-4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10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Systems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6004" y="7077995"/>
            <a:ext cx="2552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</a:t>
            </a:r>
            <a:r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0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0148" y="237185"/>
            <a:ext cx="72694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7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System </a:t>
            </a:r>
            <a:r>
              <a:rPr b="0" spc="-17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Call </a:t>
            </a:r>
            <a:r>
              <a:rPr b="0" spc="-16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Parameter</a:t>
            </a:r>
            <a:r>
              <a:rPr b="0" spc="-68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1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Passing</a:t>
            </a:r>
            <a:endParaRPr b="0" spc="15" dirty="0">
              <a:solidFill>
                <a:srgbClr val="696464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951" y="1095214"/>
            <a:ext cx="9570085" cy="5299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5715" indent="-300355">
              <a:lnSpc>
                <a:spcPct val="101000"/>
              </a:lnSpc>
              <a:spcBef>
                <a:spcPts val="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  <a:tab pos="1358265" algn="l"/>
                <a:tab pos="2317750" algn="l"/>
                <a:tab pos="4205605" algn="l"/>
                <a:tab pos="4624705" algn="l"/>
                <a:tab pos="6035040" algn="l"/>
                <a:tab pos="6853555" algn="l"/>
                <a:tab pos="7981315" algn="l"/>
                <a:tab pos="9274175" algn="l"/>
              </a:tabLst>
            </a:pPr>
            <a:r>
              <a:rPr sz="3050" spc="4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50" spc="-21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305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50" spc="-21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50" spc="12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3050" spc="-2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-22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r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170" dirty="0">
                <a:latin typeface="Times New Roman" panose="02020603050405020304"/>
                <a:cs typeface="Times New Roman" panose="02020603050405020304"/>
              </a:rPr>
              <a:t>q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50" spc="-17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3050" spc="-2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27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3050" spc="-24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5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50" spc="-24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50" spc="-180" dirty="0">
                <a:latin typeface="Times New Roman" panose="02020603050405020304"/>
                <a:cs typeface="Times New Roman" panose="02020603050405020304"/>
              </a:rPr>
              <a:t>f 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desired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305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call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ts val="3160"/>
              </a:lnSpc>
              <a:spcBef>
                <a:spcPts val="6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Exact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type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amount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information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vary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according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195" dirty="0">
                <a:latin typeface="Times New Roman" panose="02020603050405020304"/>
                <a:cs typeface="Times New Roman" panose="02020603050405020304"/>
              </a:rPr>
              <a:t>OS</a:t>
            </a:r>
            <a:r>
              <a:rPr sz="265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call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ts val="3640"/>
              </a:lnSpc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Methods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used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204" dirty="0">
                <a:latin typeface="Times New Roman" panose="02020603050405020304"/>
                <a:cs typeface="Times New Roman" panose="02020603050405020304"/>
              </a:rPr>
              <a:t>pass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parameters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5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OS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6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Simplest: </a:t>
            </a:r>
            <a:r>
              <a:rPr sz="2650" spc="-18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pass </a:t>
            </a:r>
            <a:r>
              <a:rPr sz="2650" spc="-8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parameters </a:t>
            </a:r>
            <a:r>
              <a:rPr sz="2650" spc="-1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50" spc="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i="1" spc="-28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registers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66115">
              <a:lnSpc>
                <a:spcPts val="2605"/>
              </a:lnSpc>
              <a:spcBef>
                <a:spcPts val="50"/>
              </a:spcBef>
            </a:pPr>
            <a:r>
              <a:rPr sz="1850" spc="-815" dirty="0">
                <a:solidFill>
                  <a:srgbClr val="E6B1AA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1850" spc="475" dirty="0">
                <a:solidFill>
                  <a:srgbClr val="E6B1A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some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cases, </a:t>
            </a:r>
            <a:r>
              <a:rPr sz="2200" spc="-185" dirty="0">
                <a:latin typeface="Times New Roman" panose="02020603050405020304"/>
                <a:cs typeface="Times New Roman" panose="02020603050405020304"/>
              </a:rPr>
              <a:t>may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more parameters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than</a:t>
            </a:r>
            <a:r>
              <a:rPr sz="22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registers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marR="5080" lvl="1" indent="-252095">
              <a:lnSpc>
                <a:spcPts val="3170"/>
              </a:lnSpc>
              <a:spcBef>
                <a:spcPts val="8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14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Parameters </a:t>
            </a:r>
            <a:r>
              <a:rPr sz="2650" spc="-8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stored </a:t>
            </a:r>
            <a:r>
              <a:rPr sz="2650" spc="-1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650" spc="-2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650" i="1" spc="-2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block</a:t>
            </a:r>
            <a:r>
              <a:rPr sz="2650" spc="-2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2650" spc="-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650" spc="-9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table, </a:t>
            </a:r>
            <a:r>
              <a:rPr sz="2650" spc="-1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650" spc="-1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memory,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address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block 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passed </a:t>
            </a:r>
            <a:r>
              <a:rPr sz="2650" spc="-220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parameter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5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register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967740">
              <a:lnSpc>
                <a:spcPts val="2290"/>
              </a:lnSpc>
              <a:spcBef>
                <a:spcPts val="15"/>
              </a:spcBef>
              <a:tabLst>
                <a:tab pos="1219200" algn="l"/>
              </a:tabLst>
            </a:pPr>
            <a:r>
              <a:rPr sz="1550" spc="-675" dirty="0">
                <a:solidFill>
                  <a:srgbClr val="A18E69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1550" spc="-675" dirty="0">
                <a:solidFill>
                  <a:srgbClr val="A18E69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950" spc="-110" dirty="0">
                <a:latin typeface="Times New Roman" panose="02020603050405020304"/>
                <a:cs typeface="Times New Roman" panose="02020603050405020304"/>
              </a:rPr>
              <a:t>This </a:t>
            </a:r>
            <a:r>
              <a:rPr sz="1950" spc="-85" dirty="0">
                <a:latin typeface="Times New Roman" panose="02020603050405020304"/>
                <a:cs typeface="Times New Roman" panose="02020603050405020304"/>
              </a:rPr>
              <a:t>approach </a:t>
            </a:r>
            <a:r>
              <a:rPr sz="1950" spc="-80" dirty="0">
                <a:latin typeface="Times New Roman" panose="02020603050405020304"/>
                <a:cs typeface="Times New Roman" panose="02020603050405020304"/>
              </a:rPr>
              <a:t>taken </a:t>
            </a:r>
            <a:r>
              <a:rPr sz="1950" spc="-14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1950" spc="-100" dirty="0">
                <a:latin typeface="Times New Roman" panose="02020603050405020304"/>
                <a:cs typeface="Times New Roman" panose="02020603050405020304"/>
              </a:rPr>
              <a:t>Linux and</a:t>
            </a:r>
            <a:r>
              <a:rPr sz="195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100" dirty="0">
                <a:latin typeface="Times New Roman" panose="02020603050405020304"/>
                <a:cs typeface="Times New Roman" panose="02020603050405020304"/>
              </a:rPr>
              <a:t>Solaris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615950" marR="5080" lvl="1" indent="-252095">
              <a:lnSpc>
                <a:spcPts val="3170"/>
              </a:lnSpc>
              <a:spcBef>
                <a:spcPts val="6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14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Parameters </a:t>
            </a:r>
            <a:r>
              <a:rPr sz="2650" spc="-1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placed, </a:t>
            </a:r>
            <a:r>
              <a:rPr sz="2650" spc="-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650" i="1" spc="-2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pushed</a:t>
            </a:r>
            <a:r>
              <a:rPr sz="2650" spc="-2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2650" spc="-8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onto </a:t>
            </a:r>
            <a:r>
              <a:rPr sz="2650" spc="-9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i="1" spc="-2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stack </a:t>
            </a:r>
            <a:r>
              <a:rPr sz="2650" spc="-21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popped  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off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stack </a:t>
            </a:r>
            <a:r>
              <a:rPr sz="2650" spc="-21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operating</a:t>
            </a:r>
            <a:r>
              <a:rPr sz="265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system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ts val="3055"/>
              </a:lnSpc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90" dirty="0">
                <a:latin typeface="Times New Roman" panose="02020603050405020304"/>
                <a:cs typeface="Times New Roman" panose="02020603050405020304"/>
              </a:rPr>
              <a:t>Block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stack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methods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do </a:t>
            </a:r>
            <a:r>
              <a:rPr sz="2650" spc="-65" dirty="0">
                <a:latin typeface="Times New Roman" panose="02020603050405020304"/>
                <a:cs typeface="Times New Roman" panose="02020603050405020304"/>
              </a:rPr>
              <a:t>not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limit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number </a:t>
            </a:r>
            <a:r>
              <a:rPr sz="2650" spc="-60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length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parameters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>
              <a:lnSpc>
                <a:spcPts val="3175"/>
              </a:lnSpc>
            </a:pP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being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passed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87527" y="7077995"/>
            <a:ext cx="24765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</a:t>
            </a:r>
            <a:r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1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1744" y="973461"/>
            <a:ext cx="66033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6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Parameter </a:t>
            </a:r>
            <a:r>
              <a:rPr b="0" spc="1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Passing </a:t>
            </a:r>
            <a:r>
              <a:rPr b="0" spc="-15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via</a:t>
            </a:r>
            <a:r>
              <a:rPr b="0" spc="-72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25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Table</a:t>
            </a:r>
            <a:endParaRPr b="0" spc="-250" dirty="0">
              <a:solidFill>
                <a:srgbClr val="696464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2063" y="1860804"/>
            <a:ext cx="9194291" cy="488289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95247" y="7039050"/>
            <a:ext cx="250317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z="1500" spc="1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CS-2006 Operating</a:t>
            </a:r>
            <a:r>
              <a:rPr sz="1500" spc="-4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10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Systems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6004" y="7077995"/>
            <a:ext cx="2806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22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0106" y="973461"/>
            <a:ext cx="50336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21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Types </a:t>
            </a:r>
            <a:r>
              <a:rPr b="0" spc="-19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b="0" spc="-7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System</a:t>
            </a:r>
            <a:r>
              <a:rPr b="0" spc="-459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9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Calls</a:t>
            </a:r>
            <a:endParaRPr b="0" spc="-95" dirty="0">
              <a:solidFill>
                <a:srgbClr val="696464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7444" y="1688136"/>
            <a:ext cx="4087495" cy="23729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15620" indent="-503555">
              <a:lnSpc>
                <a:spcPct val="100000"/>
              </a:lnSpc>
              <a:spcBef>
                <a:spcPts val="13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514350" algn="l"/>
                <a:tab pos="516255" algn="l"/>
              </a:tabLst>
            </a:pP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305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control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515620" indent="-503555">
              <a:lnSpc>
                <a:spcPct val="100000"/>
              </a:lnSpc>
              <a:spcBef>
                <a:spcPts val="4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514350" algn="l"/>
                <a:tab pos="516255" algn="l"/>
              </a:tabLst>
            </a:pP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management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515620" indent="-503555">
              <a:lnSpc>
                <a:spcPct val="100000"/>
              </a:lnSpc>
              <a:spcBef>
                <a:spcPts val="3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514350" algn="l"/>
                <a:tab pos="516255" algn="l"/>
              </a:tabLst>
            </a:pP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Device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management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515620" indent="-503555">
              <a:lnSpc>
                <a:spcPct val="100000"/>
              </a:lnSpc>
              <a:spcBef>
                <a:spcPts val="3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514350" algn="l"/>
                <a:tab pos="516255" algn="l"/>
              </a:tabLst>
            </a:pP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Information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maintenance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515620" indent="-503555">
              <a:lnSpc>
                <a:spcPct val="100000"/>
              </a:lnSpc>
              <a:spcBef>
                <a:spcPts val="3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514350" algn="l"/>
                <a:tab pos="516255" algn="l"/>
              </a:tabLst>
            </a:pP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Communications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95247" y="7039050"/>
            <a:ext cx="250317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z="1500" spc="1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CS-2006 Operating</a:t>
            </a:r>
            <a:r>
              <a:rPr sz="1500" spc="-4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10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Systems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6004" y="7077995"/>
            <a:ext cx="2806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23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5547" y="459671"/>
            <a:ext cx="7925434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b="0" spc="1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Examples of Windows </a:t>
            </a:r>
            <a:r>
              <a:rPr sz="3050" b="0" spc="2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and </a:t>
            </a:r>
            <a:r>
              <a:rPr sz="3050" b="0" spc="10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Unix </a:t>
            </a:r>
            <a:r>
              <a:rPr sz="3050" b="0" spc="1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System</a:t>
            </a:r>
            <a:r>
              <a:rPr sz="3050" b="0" spc="-90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50" b="0" spc="10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Calls</a:t>
            </a:r>
            <a:endParaRPr sz="3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42388" y="1438655"/>
            <a:ext cx="5854744" cy="52057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89052" y="7077995"/>
            <a:ext cx="245745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</a:t>
            </a:r>
            <a:r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4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68" y="947516"/>
            <a:ext cx="334835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75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User</a:t>
            </a:r>
            <a:r>
              <a:rPr b="0" spc="-290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160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Interface</a:t>
            </a:r>
            <a:endParaRPr b="0" spc="-160" dirty="0">
              <a:solidFill>
                <a:srgbClr val="0000FF"/>
              </a:solidFill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10411" y="2353055"/>
            <a:ext cx="7940040" cy="3964304"/>
            <a:chOff x="1010411" y="2353055"/>
            <a:chExt cx="7940040" cy="3964304"/>
          </a:xfrm>
        </p:grpSpPr>
        <p:sp>
          <p:nvSpPr>
            <p:cNvPr id="4" name="object 4"/>
            <p:cNvSpPr/>
            <p:nvPr/>
          </p:nvSpPr>
          <p:spPr>
            <a:xfrm>
              <a:off x="1010411" y="2353055"/>
              <a:ext cx="7940040" cy="396392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236976" y="2609087"/>
              <a:ext cx="3506724" cy="108642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8" name="object 8"/>
          <p:cNvSpPr txBox="1"/>
          <p:nvPr/>
        </p:nvSpPr>
        <p:spPr>
          <a:xfrm>
            <a:off x="284479" y="7077995"/>
            <a:ext cx="2806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25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949" y="501000"/>
            <a:ext cx="87344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User </a:t>
            </a:r>
            <a:r>
              <a:rPr b="0" spc="-16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Operating </a:t>
            </a:r>
            <a:r>
              <a:rPr b="0" spc="-7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System </a:t>
            </a:r>
            <a:r>
              <a:rPr b="0" spc="-17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Interface </a:t>
            </a:r>
            <a:r>
              <a:rPr b="0" spc="-51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-</a:t>
            </a:r>
            <a:r>
              <a:rPr b="0" spc="-81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9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CLI</a:t>
            </a:r>
            <a:endParaRPr b="0" spc="-95" dirty="0">
              <a:solidFill>
                <a:srgbClr val="696464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3667" y="1729178"/>
            <a:ext cx="8211184" cy="4796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5620" marR="6350" indent="-502920">
              <a:lnSpc>
                <a:spcPct val="101000"/>
              </a:lnSpc>
              <a:spcBef>
                <a:spcPts val="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515620" algn="l"/>
                <a:tab pos="516255" algn="l"/>
                <a:tab pos="3178810" algn="l"/>
                <a:tab pos="4846955" algn="l"/>
                <a:tab pos="6061075" algn="l"/>
                <a:tab pos="7373620" algn="l"/>
              </a:tabLst>
            </a:pP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mm</a:t>
            </a:r>
            <a:r>
              <a:rPr sz="3050" spc="-2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3050" spc="-65" dirty="0">
                <a:latin typeface="Times New Roman" panose="02020603050405020304"/>
                <a:cs typeface="Times New Roman" panose="02020603050405020304"/>
              </a:rPr>
              <a:t>-</a:t>
            </a:r>
            <a:r>
              <a:rPr sz="3050" spc="-29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21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50" spc="7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3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50" spc="-21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3050" spc="-2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6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050" spc="-32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3050" spc="-21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-5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2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3050" spc="-204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3050" spc="-22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050" spc="45" dirty="0">
                <a:latin typeface="Times New Roman" panose="02020603050405020304"/>
                <a:cs typeface="Times New Roman" panose="02020603050405020304"/>
              </a:rPr>
              <a:t>t 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command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70" dirty="0">
                <a:latin typeface="Times New Roman" panose="02020603050405020304"/>
                <a:cs typeface="Times New Roman" panose="02020603050405020304"/>
              </a:rPr>
              <a:t>entry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818515" marR="6985" lvl="1" indent="-502920">
              <a:lnSpc>
                <a:spcPts val="3170"/>
              </a:lnSpc>
              <a:spcBef>
                <a:spcPts val="18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818515" algn="l"/>
                <a:tab pos="819150" algn="l"/>
                <a:tab pos="2287270" algn="l"/>
                <a:tab pos="4036695" algn="l"/>
                <a:tab pos="4409440" algn="l"/>
                <a:tab pos="6840220" algn="l"/>
                <a:tab pos="7269480" algn="l"/>
              </a:tabLst>
            </a:pPr>
            <a:r>
              <a:rPr sz="2650" spc="-37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2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-204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50" spc="2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220" dirty="0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9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50" spc="10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2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-204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650" spc="-22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spc="-24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50" spc="-19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spc="2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s 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program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818515" lvl="1" indent="-503555">
              <a:lnSpc>
                <a:spcPts val="3010"/>
              </a:lnSpc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818515" algn="l"/>
                <a:tab pos="819150" algn="l"/>
              </a:tabLst>
            </a:pP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Sometimes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multiple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flavors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implemented </a:t>
            </a:r>
            <a:r>
              <a:rPr sz="2650" spc="-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265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shells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514985" marR="10795" indent="-502920">
              <a:lnSpc>
                <a:spcPts val="3960"/>
              </a:lnSpc>
              <a:spcBef>
                <a:spcPts val="8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514350" algn="l"/>
                <a:tab pos="515620" algn="l"/>
                <a:tab pos="2271395" algn="l"/>
                <a:tab pos="3801110" algn="l"/>
                <a:tab pos="5624195" algn="l"/>
                <a:tab pos="6692900" algn="l"/>
                <a:tab pos="7656830" algn="l"/>
              </a:tabLst>
            </a:pPr>
            <a:r>
              <a:rPr sz="3300" spc="-19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300" spc="12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300" spc="-195" dirty="0">
                <a:latin typeface="Times New Roman" panose="02020603050405020304"/>
                <a:cs typeface="Times New Roman" panose="02020603050405020304"/>
              </a:rPr>
              <a:t>im</a:t>
            </a:r>
            <a:r>
              <a:rPr sz="3300" spc="-24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300" spc="12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300" spc="-19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300" spc="-16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3300" spc="-27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300" spc="2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300" spc="-15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300" spc="-18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300" spc="-15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300" spc="-16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300" spc="-335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sz="3300" spc="-15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300" spc="-254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300" spc="-18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300" spc="-17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300" spc="-195" dirty="0">
                <a:latin typeface="Times New Roman" panose="02020603050405020304"/>
                <a:cs typeface="Times New Roman" panose="02020603050405020304"/>
              </a:rPr>
              <a:t>mm</a:t>
            </a:r>
            <a:r>
              <a:rPr sz="3300" spc="-24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300" spc="-13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300" spc="-14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300" spc="-28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3300" spc="2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300" spc="-13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300" spc="-19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300" spc="-135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3300" spc="-26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300" spc="-12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300" spc="3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300" spc="-28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300" spc="-13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300" spc="-95" dirty="0">
                <a:latin typeface="Times New Roman" panose="02020603050405020304"/>
                <a:cs typeface="Times New Roman" panose="02020603050405020304"/>
              </a:rPr>
              <a:t>d  </a:t>
            </a:r>
            <a:r>
              <a:rPr sz="3300" spc="-140" dirty="0">
                <a:latin typeface="Times New Roman" panose="02020603050405020304"/>
                <a:cs typeface="Times New Roman" panose="02020603050405020304"/>
              </a:rPr>
              <a:t>executes</a:t>
            </a:r>
            <a:r>
              <a:rPr sz="33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-60" dirty="0">
                <a:latin typeface="Times New Roman" panose="02020603050405020304"/>
                <a:cs typeface="Times New Roman" panose="02020603050405020304"/>
              </a:rPr>
              <a:t>it</a:t>
            </a: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818515" marR="8255" lvl="1" indent="-502920">
              <a:lnSpc>
                <a:spcPts val="3170"/>
              </a:lnSpc>
              <a:spcBef>
                <a:spcPts val="7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818515" algn="l"/>
                <a:tab pos="819150" algn="l"/>
                <a:tab pos="2320290" algn="l"/>
                <a:tab pos="3795395" algn="l"/>
                <a:tab pos="4946015" algn="l"/>
                <a:tab pos="6414135" algn="l"/>
                <a:tab pos="7021195" algn="l"/>
                <a:tab pos="7953375" algn="l"/>
              </a:tabLst>
            </a:pPr>
            <a:r>
              <a:rPr sz="2650" spc="-37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2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-204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50" spc="-190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50" spc="-204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nd</a:t>
            </a:r>
            <a:r>
              <a:rPr sz="2650" spc="-204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50" spc="2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50" spc="-70" dirty="0"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50" spc="10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2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-204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j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50" spc="-229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-204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f 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programs,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sometimes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combination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818515" lvl="1" indent="-503555">
              <a:lnSpc>
                <a:spcPts val="3055"/>
              </a:lnSpc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818515" algn="l"/>
                <a:tab pos="819150" algn="l"/>
                <a:tab pos="1200785" algn="l"/>
                <a:tab pos="1787525" algn="l"/>
                <a:tab pos="2693035" algn="l"/>
                <a:tab pos="3698875" algn="l"/>
                <a:tab pos="4412615" algn="l"/>
                <a:tab pos="5566410" algn="l"/>
                <a:tab pos="6651625" algn="l"/>
                <a:tab pos="7735570" algn="l"/>
              </a:tabLst>
            </a:pPr>
            <a:r>
              <a:rPr sz="2650" spc="-200" dirty="0">
                <a:latin typeface="Times New Roman" panose="02020603050405020304"/>
                <a:cs typeface="Times New Roman" panose="02020603050405020304"/>
              </a:rPr>
              <a:t>If	</a:t>
            </a:r>
            <a:r>
              <a:rPr sz="2650" spc="2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50" spc="-19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50" spc="-26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50" spc="20" dirty="0">
                <a:latin typeface="Times New Roman" panose="02020603050405020304"/>
                <a:cs typeface="Times New Roman" panose="02020603050405020304"/>
              </a:rPr>
              <a:t>tt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-22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50" spc="10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229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dd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50" spc="-22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20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-26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50" spc="2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650" spc="1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-204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do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-19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50" spc="-229" dirty="0">
                <a:latin typeface="Times New Roman" panose="02020603050405020304"/>
                <a:cs typeface="Times New Roman" panose="02020603050405020304"/>
              </a:rPr>
              <a:t>’</a:t>
            </a:r>
            <a:r>
              <a:rPr sz="265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1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q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50" spc="1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50" spc="-30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50" spc="-200" dirty="0">
                <a:latin typeface="Times New Roman" panose="02020603050405020304"/>
                <a:cs typeface="Times New Roman" panose="02020603050405020304"/>
              </a:rPr>
              <a:t>I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818515">
              <a:lnSpc>
                <a:spcPts val="3175"/>
              </a:lnSpc>
            </a:pP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modification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84479" y="7077995"/>
            <a:ext cx="2806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26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4835" y="799497"/>
            <a:ext cx="81800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6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Bourne </a:t>
            </a:r>
            <a:r>
              <a:rPr b="0" spc="-7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Shell Command</a:t>
            </a:r>
            <a:r>
              <a:rPr b="0" spc="-66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229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Interpreter</a:t>
            </a:r>
            <a:endParaRPr b="0" spc="-229" dirty="0">
              <a:solidFill>
                <a:srgbClr val="696464"/>
              </a:solidFill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45207" y="1711451"/>
            <a:ext cx="6983095" cy="5420360"/>
            <a:chOff x="2045207" y="1711451"/>
            <a:chExt cx="6983095" cy="5420360"/>
          </a:xfrm>
        </p:grpSpPr>
        <p:sp>
          <p:nvSpPr>
            <p:cNvPr id="4" name="object 4"/>
            <p:cNvSpPr/>
            <p:nvPr/>
          </p:nvSpPr>
          <p:spPr>
            <a:xfrm>
              <a:off x="2045207" y="1711451"/>
              <a:ext cx="6982966" cy="541976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978907" y="4203191"/>
              <a:ext cx="1001394" cy="1176655"/>
            </a:xfrm>
            <a:custGeom>
              <a:avLst/>
              <a:gdLst/>
              <a:ahLst/>
              <a:cxnLst/>
              <a:rect l="l" t="t" r="r" b="b"/>
              <a:pathLst>
                <a:path w="1001395" h="1176654">
                  <a:moveTo>
                    <a:pt x="79247" y="0"/>
                  </a:moveTo>
                  <a:lnTo>
                    <a:pt x="1001267" y="0"/>
                  </a:lnTo>
                </a:path>
                <a:path w="1001395" h="1176654">
                  <a:moveTo>
                    <a:pt x="0" y="603504"/>
                  </a:moveTo>
                  <a:lnTo>
                    <a:pt x="922019" y="603504"/>
                  </a:lnTo>
                </a:path>
                <a:path w="1001395" h="1176654">
                  <a:moveTo>
                    <a:pt x="25908" y="1176527"/>
                  </a:moveTo>
                  <a:lnTo>
                    <a:pt x="445008" y="1176527"/>
                  </a:lnTo>
                </a:path>
              </a:pathLst>
            </a:custGeom>
            <a:ln w="3200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95247" y="7039050"/>
            <a:ext cx="250317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z="1500" spc="1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CS-2006 Operating</a:t>
            </a:r>
            <a:r>
              <a:rPr sz="1500" spc="-4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10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Systems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0575" y="7077995"/>
            <a:ext cx="245745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</a:t>
            </a:r>
            <a:r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7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167" y="299660"/>
            <a:ext cx="795655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b="0" spc="-8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User </a:t>
            </a:r>
            <a:r>
              <a:rPr sz="3950" b="0" spc="-14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Operating </a:t>
            </a:r>
            <a:r>
              <a:rPr sz="3950" b="0" spc="-6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System </a:t>
            </a:r>
            <a:r>
              <a:rPr sz="3950" b="0" spc="-15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Interface </a:t>
            </a:r>
            <a:r>
              <a:rPr sz="3950" b="0" spc="-46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-</a:t>
            </a:r>
            <a:r>
              <a:rPr sz="3950" b="0" spc="-66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950" b="0" spc="-13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GUI</a:t>
            </a:r>
            <a:endParaRPr sz="39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931" y="1095214"/>
            <a:ext cx="9459595" cy="50304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15620" indent="-503555">
              <a:lnSpc>
                <a:spcPct val="100000"/>
              </a:lnSpc>
              <a:spcBef>
                <a:spcPts val="13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515620" algn="l"/>
                <a:tab pos="516255" algn="l"/>
              </a:tabLst>
            </a:pP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User-friendly </a:t>
            </a:r>
            <a:r>
              <a:rPr sz="3050" spc="-114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desktop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metaphor</a:t>
            </a:r>
            <a:r>
              <a:rPr sz="305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interface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817245" lvl="1" indent="-503555">
              <a:lnSpc>
                <a:spcPts val="3175"/>
              </a:lnSpc>
              <a:spcBef>
                <a:spcPts val="6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816610" algn="l"/>
                <a:tab pos="817880" algn="l"/>
              </a:tabLst>
            </a:pP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Usually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mouse,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keyboard,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monitor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817245" lvl="1" indent="-503555">
              <a:lnSpc>
                <a:spcPts val="3170"/>
              </a:lnSpc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816610" algn="l"/>
                <a:tab pos="817880" algn="l"/>
              </a:tabLst>
            </a:pPr>
            <a:r>
              <a:rPr sz="2650" b="1" spc="5" dirty="0">
                <a:latin typeface="Times New Roman" panose="02020603050405020304"/>
                <a:cs typeface="Times New Roman" panose="02020603050405020304"/>
              </a:rPr>
              <a:t>Icons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represent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files,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programs,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actions,</a:t>
            </a:r>
            <a:r>
              <a:rPr sz="2650" spc="-4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etc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817245" marR="5080" lvl="1" indent="-503555">
              <a:lnSpc>
                <a:spcPts val="3170"/>
              </a:lnSpc>
              <a:spcBef>
                <a:spcPts val="11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816610" algn="l"/>
                <a:tab pos="817880" algn="l"/>
              </a:tabLst>
            </a:pPr>
            <a:r>
              <a:rPr sz="2650" spc="-185" dirty="0">
                <a:latin typeface="Times New Roman" panose="02020603050405020304"/>
                <a:cs typeface="Times New Roman" panose="02020603050405020304"/>
              </a:rPr>
              <a:t>Various 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mouse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buttons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over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objects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interface 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cause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various 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actions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(provide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information,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options,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execute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function,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open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directory 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(known </a:t>
            </a:r>
            <a:r>
              <a:rPr sz="2650" spc="-220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50" spc="-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spc="-5" dirty="0">
                <a:latin typeface="Times New Roman" panose="02020603050405020304"/>
                <a:cs typeface="Times New Roman" panose="02020603050405020304"/>
              </a:rPr>
              <a:t>folder</a:t>
            </a:r>
            <a:r>
              <a:rPr sz="265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817245" lvl="1" indent="-503555">
              <a:lnSpc>
                <a:spcPts val="3010"/>
              </a:lnSpc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816610" algn="l"/>
                <a:tab pos="817880" algn="l"/>
              </a:tabLst>
            </a:pP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Invented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at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Xerox</a:t>
            </a:r>
            <a:r>
              <a:rPr sz="26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265" dirty="0">
                <a:latin typeface="Times New Roman" panose="02020603050405020304"/>
                <a:cs typeface="Times New Roman" panose="02020603050405020304"/>
              </a:rPr>
              <a:t>PARC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515620" indent="-503555">
              <a:lnSpc>
                <a:spcPts val="3910"/>
              </a:lnSpc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514350" algn="l"/>
                <a:tab pos="516255" algn="l"/>
              </a:tabLst>
            </a:pPr>
            <a:r>
              <a:rPr sz="3300" spc="-290" dirty="0">
                <a:latin typeface="Times New Roman" panose="02020603050405020304"/>
                <a:cs typeface="Times New Roman" panose="02020603050405020304"/>
              </a:rPr>
              <a:t>Many </a:t>
            </a:r>
            <a:r>
              <a:rPr sz="3300" spc="-190" dirty="0">
                <a:latin typeface="Times New Roman" panose="02020603050405020304"/>
                <a:cs typeface="Times New Roman" panose="02020603050405020304"/>
              </a:rPr>
              <a:t>systems </a:t>
            </a:r>
            <a:r>
              <a:rPr sz="3300" spc="-185" dirty="0">
                <a:latin typeface="Times New Roman" panose="02020603050405020304"/>
                <a:cs typeface="Times New Roman" panose="02020603050405020304"/>
              </a:rPr>
              <a:t>now </a:t>
            </a:r>
            <a:r>
              <a:rPr sz="3300" spc="-150" dirty="0">
                <a:latin typeface="Times New Roman" panose="02020603050405020304"/>
                <a:cs typeface="Times New Roman" panose="02020603050405020304"/>
              </a:rPr>
              <a:t>include </a:t>
            </a:r>
            <a:r>
              <a:rPr sz="3300" spc="-120" dirty="0">
                <a:latin typeface="Times New Roman" panose="02020603050405020304"/>
                <a:cs typeface="Times New Roman" panose="02020603050405020304"/>
              </a:rPr>
              <a:t>both </a:t>
            </a:r>
            <a:r>
              <a:rPr sz="3300" spc="-260" dirty="0">
                <a:latin typeface="Times New Roman" panose="02020603050405020304"/>
                <a:cs typeface="Times New Roman" panose="02020603050405020304"/>
              </a:rPr>
              <a:t>CLI </a:t>
            </a:r>
            <a:r>
              <a:rPr sz="3300" spc="-18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300" spc="-220" dirty="0">
                <a:latin typeface="Times New Roman" panose="02020603050405020304"/>
                <a:cs typeface="Times New Roman" panose="02020603050405020304"/>
              </a:rPr>
              <a:t>GUI</a:t>
            </a:r>
            <a:r>
              <a:rPr sz="33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-145" dirty="0">
                <a:latin typeface="Times New Roman" panose="02020603050405020304"/>
                <a:cs typeface="Times New Roman" panose="02020603050405020304"/>
              </a:rPr>
              <a:t>interfaces</a:t>
            </a: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817245" lvl="1" indent="-503555">
              <a:lnSpc>
                <a:spcPts val="3175"/>
              </a:lnSpc>
              <a:spcBef>
                <a:spcPts val="8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816610" algn="l"/>
                <a:tab pos="817880" algn="l"/>
              </a:tabLst>
            </a:pP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Microsoft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Windows </a:t>
            </a:r>
            <a:r>
              <a:rPr sz="2650" spc="-18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GUI; </a:t>
            </a:r>
            <a:r>
              <a:rPr sz="2650" spc="-210" dirty="0">
                <a:latin typeface="Times New Roman" panose="02020603050405020304"/>
                <a:cs typeface="Times New Roman" panose="02020603050405020304"/>
              </a:rPr>
              <a:t>CLI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650" spc="-200" dirty="0">
                <a:latin typeface="Times New Roman" panose="02020603050405020304"/>
                <a:cs typeface="Times New Roman" panose="02020603050405020304"/>
              </a:rPr>
              <a:t>“command”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shell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817245" marR="942975" lvl="1" indent="-503555">
              <a:lnSpc>
                <a:spcPts val="3170"/>
              </a:lnSpc>
              <a:spcBef>
                <a:spcPts val="11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816610" algn="l"/>
                <a:tab pos="817880" algn="l"/>
              </a:tabLst>
            </a:pP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Apple </a:t>
            </a:r>
            <a:r>
              <a:rPr sz="2650" spc="-229" dirty="0">
                <a:latin typeface="Times New Roman" panose="02020603050405020304"/>
                <a:cs typeface="Times New Roman" panose="02020603050405020304"/>
              </a:rPr>
              <a:t>Mac </a:t>
            </a:r>
            <a:r>
              <a:rPr sz="2650" spc="-185" dirty="0"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2650" spc="-290" dirty="0">
                <a:latin typeface="Times New Roman" panose="02020603050405020304"/>
                <a:cs typeface="Times New Roman" panose="02020603050405020304"/>
              </a:rPr>
              <a:t>X </a:t>
            </a:r>
            <a:r>
              <a:rPr sz="2650" spc="-200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2650" spc="-254" dirty="0">
                <a:latin typeface="Times New Roman" panose="02020603050405020304"/>
                <a:cs typeface="Times New Roman" panose="02020603050405020304"/>
              </a:rPr>
              <a:t>“Aqua”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GUI; </a:t>
            </a:r>
            <a:r>
              <a:rPr sz="2650" spc="-200" dirty="0">
                <a:latin typeface="Times New Roman" panose="02020603050405020304"/>
                <a:cs typeface="Times New Roman" panose="02020603050405020304"/>
              </a:rPr>
              <a:t>UNIX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kernel underneath 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and 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multiple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shells</a:t>
            </a:r>
            <a:r>
              <a:rPr sz="265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80" dirty="0">
                <a:latin typeface="Times New Roman" panose="02020603050405020304"/>
                <a:cs typeface="Times New Roman" panose="02020603050405020304"/>
              </a:rPr>
              <a:t>available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817245" lvl="1" indent="-503555">
              <a:lnSpc>
                <a:spcPts val="3060"/>
              </a:lnSpc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816610" algn="l"/>
                <a:tab pos="817880" algn="l"/>
              </a:tabLst>
            </a:pP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Solaris </a:t>
            </a:r>
            <a:r>
              <a:rPr sz="2650" spc="-200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multiple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GUIs; </a:t>
            </a:r>
            <a:r>
              <a:rPr sz="2650" spc="-210" dirty="0">
                <a:latin typeface="Times New Roman" panose="02020603050405020304"/>
                <a:cs typeface="Times New Roman" panose="02020603050405020304"/>
              </a:rPr>
              <a:t>CLI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multiple</a:t>
            </a:r>
            <a:r>
              <a:rPr sz="265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shells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84479" y="7077995"/>
            <a:ext cx="2806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28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6215" y="654754"/>
            <a:ext cx="63760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75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User </a:t>
            </a:r>
            <a:r>
              <a:rPr b="0" spc="-30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b="0" spc="-60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System</a:t>
            </a:r>
            <a:r>
              <a:rPr b="0" spc="-675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70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Programs</a:t>
            </a:r>
            <a:endParaRPr b="0" spc="-70" dirty="0">
              <a:solidFill>
                <a:srgbClr val="0000FF"/>
              </a:solidFill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10411" y="2302764"/>
            <a:ext cx="7940040" cy="4014470"/>
            <a:chOff x="1010411" y="2302764"/>
            <a:chExt cx="7940040" cy="4014470"/>
          </a:xfrm>
        </p:grpSpPr>
        <p:sp>
          <p:nvSpPr>
            <p:cNvPr id="4" name="object 4"/>
            <p:cNvSpPr/>
            <p:nvPr/>
          </p:nvSpPr>
          <p:spPr>
            <a:xfrm>
              <a:off x="1010411" y="2353056"/>
              <a:ext cx="7940040" cy="3963924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01111" y="2302764"/>
              <a:ext cx="4357116" cy="43110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8" name="object 8"/>
          <p:cNvSpPr txBox="1"/>
          <p:nvPr/>
        </p:nvSpPr>
        <p:spPr>
          <a:xfrm>
            <a:off x="284479" y="7077995"/>
            <a:ext cx="2806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29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68" y="345332"/>
            <a:ext cx="8089900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0" spc="-13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What </a:t>
            </a:r>
            <a:r>
              <a:rPr b="0" spc="-114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Categories </a:t>
            </a:r>
            <a:r>
              <a:rPr b="0" spc="-19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b="0" spc="-3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Services</a:t>
            </a:r>
            <a:r>
              <a:rPr b="0" spc="-63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6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Might  </a:t>
            </a:r>
            <a:r>
              <a:rPr b="0" spc="-9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be </a:t>
            </a:r>
            <a:r>
              <a:rPr b="0" spc="-15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Provided </a:t>
            </a:r>
            <a:r>
              <a:rPr b="0" spc="-254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by</a:t>
            </a:r>
            <a:r>
              <a:rPr b="0" spc="-46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26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OS?</a:t>
            </a:r>
            <a:endParaRPr b="0" spc="265" dirty="0">
              <a:solidFill>
                <a:srgbClr val="696464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6273" y="1962821"/>
            <a:ext cx="3416935" cy="389826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79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Program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execution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OS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Operations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management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Memory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management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70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Storage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management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160" dirty="0">
                <a:latin typeface="Times New Roman" panose="02020603050405020304"/>
                <a:cs typeface="Times New Roman" panose="02020603050405020304"/>
              </a:rPr>
              <a:t>I/O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200" dirty="0">
                <a:latin typeface="Times New Roman" panose="02020603050405020304"/>
                <a:cs typeface="Times New Roman" panose="02020603050405020304"/>
              </a:rPr>
              <a:t>Subsystem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Protection </a:t>
            </a:r>
            <a:r>
              <a:rPr sz="3050" spc="-475" dirty="0">
                <a:latin typeface="Times New Roman" panose="02020603050405020304"/>
                <a:cs typeface="Times New Roman" panose="02020603050405020304"/>
              </a:rPr>
              <a:t>&amp;</a:t>
            </a:r>
            <a:r>
              <a:rPr sz="3050" spc="-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Security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60604" y="7077995"/>
            <a:ext cx="30226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6378" y="220526"/>
            <a:ext cx="40995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7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System</a:t>
            </a:r>
            <a:r>
              <a:rPr b="0" spc="-34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8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Programs</a:t>
            </a:r>
            <a:endParaRPr b="0" spc="-80" dirty="0">
              <a:solidFill>
                <a:srgbClr val="696464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7395" y="1174541"/>
            <a:ext cx="9055100" cy="473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0525" marR="817245" indent="-378460">
              <a:lnSpc>
                <a:spcPct val="101000"/>
              </a:lnSpc>
              <a:spcBef>
                <a:spcPts val="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90525" algn="l"/>
                <a:tab pos="391160" algn="l"/>
              </a:tabLst>
            </a:pPr>
            <a:r>
              <a:rPr sz="3050" spc="-185" dirty="0">
                <a:solidFill>
                  <a:srgbClr val="333399"/>
                </a:solidFill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3050" spc="-125" dirty="0">
                <a:solidFill>
                  <a:srgbClr val="333399"/>
                </a:solidFill>
                <a:latin typeface="Times New Roman" panose="02020603050405020304"/>
                <a:cs typeface="Times New Roman" panose="02020603050405020304"/>
              </a:rPr>
              <a:t>programs </a:t>
            </a:r>
            <a:r>
              <a:rPr sz="3050" spc="-130" dirty="0">
                <a:solidFill>
                  <a:srgbClr val="333399"/>
                </a:solidFill>
                <a:latin typeface="Times New Roman" panose="02020603050405020304"/>
                <a:cs typeface="Times New Roman" panose="02020603050405020304"/>
              </a:rPr>
              <a:t>provide </a:t>
            </a:r>
            <a:r>
              <a:rPr sz="3050" spc="-229" dirty="0">
                <a:solidFill>
                  <a:srgbClr val="333399"/>
                </a:solidFill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50" spc="-130" dirty="0">
                <a:solidFill>
                  <a:srgbClr val="333399"/>
                </a:solidFill>
                <a:latin typeface="Times New Roman" panose="02020603050405020304"/>
                <a:cs typeface="Times New Roman" panose="02020603050405020304"/>
              </a:rPr>
              <a:t>convenient </a:t>
            </a:r>
            <a:r>
              <a:rPr sz="3050" spc="-110" dirty="0">
                <a:solidFill>
                  <a:srgbClr val="333399"/>
                </a:solidFill>
                <a:latin typeface="Times New Roman" panose="02020603050405020304"/>
                <a:cs typeface="Times New Roman" panose="02020603050405020304"/>
              </a:rPr>
              <a:t>environment </a:t>
            </a:r>
            <a:r>
              <a:rPr sz="3050" spc="-95" dirty="0">
                <a:solidFill>
                  <a:srgbClr val="333399"/>
                </a:solidFill>
                <a:latin typeface="Times New Roman" panose="02020603050405020304"/>
                <a:cs typeface="Times New Roman" panose="02020603050405020304"/>
              </a:rPr>
              <a:t>for  </a:t>
            </a:r>
            <a:r>
              <a:rPr sz="3050" spc="-110" dirty="0">
                <a:solidFill>
                  <a:srgbClr val="333399"/>
                </a:solidFill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3050" spc="-120" dirty="0">
                <a:solidFill>
                  <a:srgbClr val="333399"/>
                </a:solidFill>
                <a:latin typeface="Times New Roman" panose="02020603050405020304"/>
                <a:cs typeface="Times New Roman" panose="02020603050405020304"/>
              </a:rPr>
              <a:t>development </a:t>
            </a:r>
            <a:r>
              <a:rPr sz="3050" spc="-150" dirty="0">
                <a:solidFill>
                  <a:srgbClr val="333399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050" spc="-85" dirty="0">
                <a:solidFill>
                  <a:srgbClr val="333399"/>
                </a:solidFill>
                <a:latin typeface="Times New Roman" panose="02020603050405020304"/>
                <a:cs typeface="Times New Roman" panose="02020603050405020304"/>
              </a:rPr>
              <a:t>execution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Including: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92150" lvl="1" indent="-377190">
              <a:lnSpc>
                <a:spcPct val="100000"/>
              </a:lnSpc>
              <a:spcBef>
                <a:spcPts val="51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92150" algn="l"/>
                <a:tab pos="692785" algn="l"/>
              </a:tabLst>
            </a:pP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manipulation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92150" lvl="1" indent="-377190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92150" algn="l"/>
                <a:tab pos="692785" algn="l"/>
              </a:tabLst>
            </a:pP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Status</a:t>
            </a:r>
            <a:r>
              <a:rPr sz="265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information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92150" lvl="1" indent="-377190">
              <a:lnSpc>
                <a:spcPct val="100000"/>
              </a:lnSpc>
              <a:spcBef>
                <a:spcPts val="43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92150" algn="l"/>
                <a:tab pos="692785" algn="l"/>
              </a:tabLst>
            </a:pP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Programming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language</a:t>
            </a:r>
            <a:r>
              <a:rPr sz="265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75" dirty="0">
                <a:latin typeface="Times New Roman" panose="02020603050405020304"/>
                <a:cs typeface="Times New Roman" panose="02020603050405020304"/>
              </a:rPr>
              <a:t>support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92150" lvl="1" indent="-377190">
              <a:lnSpc>
                <a:spcPct val="100000"/>
              </a:lnSpc>
              <a:spcBef>
                <a:spcPts val="43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92150" algn="l"/>
                <a:tab pos="692785" algn="l"/>
              </a:tabLst>
            </a:pP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loading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5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execution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92150" lvl="1" indent="-377190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92150" algn="l"/>
                <a:tab pos="692785" algn="l"/>
              </a:tabLst>
            </a:pP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Communications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92150" lvl="1" indent="-377190">
              <a:lnSpc>
                <a:spcPct val="100000"/>
              </a:lnSpc>
              <a:spcBef>
                <a:spcPts val="43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92150" algn="l"/>
                <a:tab pos="692785" algn="l"/>
              </a:tabLst>
            </a:pP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programs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90525" marR="5080" indent="-378460">
              <a:lnSpc>
                <a:spcPct val="101000"/>
              </a:lnSpc>
              <a:spcBef>
                <a:spcPts val="58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90525" algn="l"/>
                <a:tab pos="391160" algn="l"/>
              </a:tabLst>
            </a:pP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Most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users’ </a:t>
            </a:r>
            <a:r>
              <a:rPr sz="3050" spc="-170" dirty="0">
                <a:latin typeface="Times New Roman" panose="02020603050405020304"/>
                <a:cs typeface="Times New Roman" panose="02020603050405020304"/>
              </a:rPr>
              <a:t>view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defined </a:t>
            </a:r>
            <a:r>
              <a:rPr sz="3050" spc="-22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system 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programs, </a:t>
            </a:r>
            <a:r>
              <a:rPr sz="3050" spc="-55" dirty="0">
                <a:latin typeface="Times New Roman" panose="02020603050405020304"/>
                <a:cs typeface="Times New Roman" panose="02020603050405020304"/>
              </a:rPr>
              <a:t>not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actual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70" dirty="0">
                <a:latin typeface="Times New Roman" panose="02020603050405020304"/>
                <a:cs typeface="Times New Roman" panose="02020603050405020304"/>
              </a:rPr>
              <a:t>calls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84479" y="7077995"/>
            <a:ext cx="2552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3</a:t>
            </a:r>
            <a:r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0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1040" y="2933221"/>
            <a:ext cx="327850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OS</a:t>
            </a:r>
            <a:r>
              <a:rPr spc="-1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Structures</a:t>
            </a:r>
            <a:endParaRPr spc="-40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5" name="object 5"/>
          <p:cNvSpPr txBox="1"/>
          <p:nvPr/>
        </p:nvSpPr>
        <p:spPr>
          <a:xfrm>
            <a:off x="289052" y="7077995"/>
            <a:ext cx="245745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3</a:t>
            </a:r>
            <a:r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1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Operating </a:t>
            </a:r>
            <a:r>
              <a:rPr spc="-165" dirty="0"/>
              <a:t>System </a:t>
            </a:r>
            <a:r>
              <a:rPr spc="-95" dirty="0"/>
              <a:t>Design</a:t>
            </a:r>
            <a:r>
              <a:rPr spc="-490" dirty="0"/>
              <a:t> </a:t>
            </a:r>
            <a:r>
              <a:rPr spc="-125" dirty="0"/>
              <a:t>and  </a:t>
            </a:r>
            <a:r>
              <a:rPr spc="-229" dirty="0"/>
              <a:t>Implementation</a:t>
            </a:r>
            <a:endParaRPr spc="-229" dirty="0"/>
          </a:p>
        </p:txBody>
      </p:sp>
      <p:sp>
        <p:nvSpPr>
          <p:cNvPr id="3" name="object 3"/>
          <p:cNvSpPr txBox="1"/>
          <p:nvPr/>
        </p:nvSpPr>
        <p:spPr>
          <a:xfrm>
            <a:off x="1093720" y="1738369"/>
            <a:ext cx="8357870" cy="45923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2420" indent="-300355">
              <a:lnSpc>
                <a:spcPts val="3175"/>
              </a:lnSpc>
              <a:spcBef>
                <a:spcPts val="9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Affected </a:t>
            </a:r>
            <a:r>
              <a:rPr sz="2650" spc="-21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choice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hardware, type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5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system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ts val="3170"/>
              </a:lnSpc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i="1" spc="-340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2650" spc="-175" dirty="0">
                <a:latin typeface="Times New Roman" panose="02020603050405020304"/>
                <a:cs typeface="Times New Roman" panose="02020603050405020304"/>
              </a:rPr>
              <a:t>goals 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650" i="1" spc="-280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650" i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75" dirty="0">
                <a:latin typeface="Times New Roman" panose="02020603050405020304"/>
                <a:cs typeface="Times New Roman" panose="02020603050405020304"/>
              </a:rPr>
              <a:t>goals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marR="5080" lvl="1" indent="-251460">
              <a:lnSpc>
                <a:spcPts val="3170"/>
              </a:lnSpc>
              <a:spcBef>
                <a:spcPts val="105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b="1" i="1" spc="-30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2200" b="1" i="1" spc="-70" dirty="0">
                <a:latin typeface="Times New Roman" panose="02020603050405020304"/>
                <a:cs typeface="Times New Roman" panose="02020603050405020304"/>
              </a:rPr>
              <a:t>goals </a:t>
            </a:r>
            <a:r>
              <a:rPr sz="2200" spc="-5" dirty="0">
                <a:latin typeface="Times New Roman" panose="02020603050405020304"/>
                <a:cs typeface="Times New Roman" panose="02020603050405020304"/>
              </a:rPr>
              <a:t>–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should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convenient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use, </a:t>
            </a:r>
            <a:r>
              <a:rPr sz="2650" spc="-195" dirty="0">
                <a:latin typeface="Times New Roman" panose="02020603050405020304"/>
                <a:cs typeface="Times New Roman" panose="02020603050405020304"/>
              </a:rPr>
              <a:t>easy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55" dirty="0">
                <a:latin typeface="Times New Roman" panose="02020603050405020304"/>
                <a:cs typeface="Times New Roman" panose="02020603050405020304"/>
              </a:rPr>
              <a:t>learn, 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reliable,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safe,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secure, 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50" spc="-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fast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ts val="3055"/>
              </a:lnSpc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b="1" i="1" spc="-100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200" b="1" i="1" spc="-70" dirty="0">
                <a:latin typeface="Times New Roman" panose="02020603050405020304"/>
                <a:cs typeface="Times New Roman" panose="02020603050405020304"/>
              </a:rPr>
              <a:t>goals </a:t>
            </a:r>
            <a:r>
              <a:rPr sz="2200" spc="-5" dirty="0">
                <a:latin typeface="Times New Roman" panose="02020603050405020304"/>
                <a:cs typeface="Times New Roman" panose="02020603050405020304"/>
              </a:rPr>
              <a:t>–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should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200" spc="-160" dirty="0">
                <a:latin typeface="Times New Roman" panose="02020603050405020304"/>
                <a:cs typeface="Times New Roman" panose="02020603050405020304"/>
              </a:rPr>
              <a:t>easy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design,</a:t>
            </a:r>
            <a:r>
              <a:rPr sz="22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implement,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marR="52705">
              <a:lnSpc>
                <a:spcPts val="3170"/>
              </a:lnSpc>
              <a:spcBef>
                <a:spcPts val="110"/>
              </a:spcBef>
            </a:pP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maintain, </a:t>
            </a:r>
            <a:r>
              <a:rPr sz="2650" spc="-220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well </a:t>
            </a:r>
            <a:r>
              <a:rPr sz="2650" spc="-220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flexible,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reliable, </a:t>
            </a:r>
            <a:r>
              <a:rPr sz="2650" spc="-25" dirty="0">
                <a:latin typeface="Times New Roman" panose="02020603050405020304"/>
                <a:cs typeface="Times New Roman" panose="02020603050405020304"/>
              </a:rPr>
              <a:t>error </a:t>
            </a:r>
            <a:r>
              <a:rPr sz="2650" spc="-75" dirty="0">
                <a:latin typeface="Times New Roman" panose="02020603050405020304"/>
                <a:cs typeface="Times New Roman" panose="02020603050405020304"/>
              </a:rPr>
              <a:t>free,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secure, 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and 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efficient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ts val="3060"/>
              </a:lnSpc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b="1" spc="-10" dirty="0">
                <a:latin typeface="Times New Roman" panose="02020603050405020304"/>
                <a:cs typeface="Times New Roman" panose="02020603050405020304"/>
              </a:rPr>
              <a:t>Important </a:t>
            </a:r>
            <a:r>
              <a:rPr sz="2650" b="1" spc="25" dirty="0">
                <a:latin typeface="Times New Roman" panose="02020603050405020304"/>
                <a:cs typeface="Times New Roman" panose="02020603050405020304"/>
              </a:rPr>
              <a:t>principle </a:t>
            </a:r>
            <a:r>
              <a:rPr sz="2650" b="1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50" b="1" spc="-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spc="-20" dirty="0">
                <a:latin typeface="Times New Roman" panose="02020603050405020304"/>
                <a:cs typeface="Times New Roman" panose="02020603050405020304"/>
              </a:rPr>
              <a:t>separation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55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b="1" i="1" spc="-85" dirty="0">
                <a:latin typeface="Times New Roman" panose="02020603050405020304"/>
                <a:cs typeface="Times New Roman" panose="02020603050405020304"/>
              </a:rPr>
              <a:t>Policy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: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What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will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200" spc="-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done?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b="1" i="1" spc="-100" dirty="0">
                <a:latin typeface="Times New Roman" panose="02020603050405020304"/>
                <a:cs typeface="Times New Roman" panose="02020603050405020304"/>
              </a:rPr>
              <a:t>Mechanism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: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How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do</a:t>
            </a:r>
            <a:r>
              <a:rPr sz="2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it?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marR="356235" lvl="1" indent="-252095">
              <a:lnSpc>
                <a:spcPct val="100000"/>
              </a:lnSpc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separation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policy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mechanism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very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important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principle,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it 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allows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maximum </a:t>
            </a:r>
            <a:r>
              <a:rPr sz="2200" b="1" i="1" spc="-40" dirty="0">
                <a:latin typeface="Times New Roman" panose="02020603050405020304"/>
                <a:cs typeface="Times New Roman" panose="02020603050405020304"/>
              </a:rPr>
              <a:t>flexibility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policy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decisions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changed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later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114" dirty="0"/>
              <a:t>32</a:t>
            </a:r>
            <a:endParaRPr spc="114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966" y="778195"/>
            <a:ext cx="70415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Operating </a:t>
            </a:r>
            <a:r>
              <a:rPr spc="-125" dirty="0"/>
              <a:t>Systems</a:t>
            </a:r>
            <a:r>
              <a:rPr spc="-270" dirty="0"/>
              <a:t> </a:t>
            </a:r>
            <a:r>
              <a:rPr spc="-210" dirty="0"/>
              <a:t>Structures</a:t>
            </a:r>
            <a:endParaRPr spc="-210" dirty="0"/>
          </a:p>
        </p:txBody>
      </p:sp>
      <p:sp>
        <p:nvSpPr>
          <p:cNvPr id="3" name="object 3"/>
          <p:cNvSpPr txBox="1"/>
          <p:nvPr/>
        </p:nvSpPr>
        <p:spPr>
          <a:xfrm>
            <a:off x="1093655" y="1612312"/>
            <a:ext cx="5982335" cy="295846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73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65" dirty="0">
                <a:latin typeface="Times New Roman" panose="02020603050405020304"/>
                <a:cs typeface="Times New Roman" panose="02020603050405020304"/>
              </a:rPr>
              <a:t>Structure/Organization/Layout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50" spc="-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OSs: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50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40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Monolithic </a:t>
            </a:r>
            <a:r>
              <a:rPr sz="2650" spc="-100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(one </a:t>
            </a:r>
            <a:r>
              <a:rPr sz="2650" spc="-75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unstructured</a:t>
            </a:r>
            <a:r>
              <a:rPr sz="2650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05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program)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75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Layered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20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Microkernel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20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Virtual</a:t>
            </a:r>
            <a:r>
              <a:rPr sz="2650" spc="-90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75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Machines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2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role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50" spc="-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Virtualization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114" dirty="0"/>
              <a:t>33</a:t>
            </a:r>
            <a:endParaRPr spc="114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8604" y="392579"/>
            <a:ext cx="73939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5" dirty="0"/>
              <a:t>1. </a:t>
            </a:r>
            <a:r>
              <a:rPr spc="-200" dirty="0"/>
              <a:t>Monolithic </a:t>
            </a:r>
            <a:r>
              <a:rPr spc="-235" dirty="0"/>
              <a:t>Operating</a:t>
            </a:r>
            <a:r>
              <a:rPr spc="-370" dirty="0"/>
              <a:t> </a:t>
            </a:r>
            <a:r>
              <a:rPr spc="-165" dirty="0"/>
              <a:t>System</a:t>
            </a:r>
            <a:endParaRPr spc="-165" dirty="0"/>
          </a:p>
        </p:txBody>
      </p:sp>
      <p:sp>
        <p:nvSpPr>
          <p:cNvPr id="3" name="object 3"/>
          <p:cNvSpPr/>
          <p:nvPr/>
        </p:nvSpPr>
        <p:spPr>
          <a:xfrm>
            <a:off x="1551432" y="1702307"/>
            <a:ext cx="7043928" cy="53583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114" dirty="0"/>
              <a:t>34</a:t>
            </a:r>
            <a:endParaRPr spc="114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75209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Monolithic </a:t>
            </a:r>
            <a:r>
              <a:rPr spc="-35" dirty="0"/>
              <a:t>OS </a:t>
            </a:r>
            <a:r>
              <a:rPr spc="965" dirty="0"/>
              <a:t>–</a:t>
            </a:r>
            <a:r>
              <a:rPr spc="-740" dirty="0"/>
              <a:t> </a:t>
            </a:r>
            <a:r>
              <a:rPr spc="-60" dirty="0"/>
              <a:t>Basic </a:t>
            </a:r>
            <a:r>
              <a:rPr spc="-250" dirty="0"/>
              <a:t>Structure</a:t>
            </a:r>
            <a:endParaRPr spc="-250" dirty="0"/>
          </a:p>
        </p:txBody>
      </p:sp>
      <p:sp>
        <p:nvSpPr>
          <p:cNvPr id="3" name="object 3"/>
          <p:cNvSpPr txBox="1"/>
          <p:nvPr/>
        </p:nvSpPr>
        <p:spPr>
          <a:xfrm>
            <a:off x="1093666" y="1694243"/>
            <a:ext cx="8374380" cy="2372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8255" indent="-300355">
              <a:lnSpc>
                <a:spcPct val="100000"/>
              </a:lnSpc>
              <a:spcBef>
                <a:spcPts val="9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  <a:tab pos="2049780" algn="l"/>
                <a:tab pos="3519170" algn="l"/>
                <a:tab pos="4244340" algn="l"/>
                <a:tab pos="5325110" algn="l"/>
                <a:tab pos="5963285" algn="l"/>
                <a:tab pos="7464425" algn="l"/>
              </a:tabLst>
            </a:pPr>
            <a:r>
              <a:rPr sz="2850" spc="-38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ppl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50" spc="-16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850" spc="-27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5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850" spc="-12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14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850" spc="1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850" spc="-17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850" spc="1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85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50" spc="-16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850" spc="-22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spc="-17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850" spc="-24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5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50" spc="-17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850" spc="-315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850" spc="-229" dirty="0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spc="-17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1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spc="-145" dirty="0">
                <a:latin typeface="Times New Roman" panose="02020603050405020304"/>
                <a:cs typeface="Times New Roman" panose="02020603050405020304"/>
              </a:rPr>
              <a:t>q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850" spc="-13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spc="-20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85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spc="-13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spc="-12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229" dirty="0">
                <a:latin typeface="Times New Roman" panose="02020603050405020304"/>
                <a:cs typeface="Times New Roman" panose="02020603050405020304"/>
              </a:rPr>
              <a:t>sys</a:t>
            </a:r>
            <a:r>
              <a:rPr sz="285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spc="-90" dirty="0">
                <a:latin typeface="Times New Roman" panose="02020603050405020304"/>
                <a:cs typeface="Times New Roman" panose="02020603050405020304"/>
              </a:rPr>
              <a:t>m  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services.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>
              <a:lnSpc>
                <a:spcPct val="100000"/>
              </a:lnSpc>
              <a:spcBef>
                <a:spcPts val="65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850" spc="-36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850" spc="-95" dirty="0">
                <a:latin typeface="Times New Roman" panose="02020603050405020304"/>
                <a:cs typeface="Times New Roman" panose="02020603050405020304"/>
              </a:rPr>
              <a:t>set </a:t>
            </a:r>
            <a:r>
              <a:rPr sz="2850" spc="-16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850" spc="-150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850" spc="-130" dirty="0">
                <a:latin typeface="Times New Roman" panose="02020603050405020304"/>
                <a:cs typeface="Times New Roman" panose="02020603050405020304"/>
              </a:rPr>
              <a:t>services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2850" spc="-90" dirty="0">
                <a:latin typeface="Times New Roman" panose="02020603050405020304"/>
                <a:cs typeface="Times New Roman" panose="02020603050405020304"/>
              </a:rPr>
              <a:t>carry </a:t>
            </a:r>
            <a:r>
              <a:rPr sz="2850" spc="-65" dirty="0">
                <a:latin typeface="Times New Roman" panose="02020603050405020304"/>
                <a:cs typeface="Times New Roman" panose="02020603050405020304"/>
              </a:rPr>
              <a:t>out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2850" spc="-150" dirty="0">
                <a:latin typeface="Times New Roman" panose="02020603050405020304"/>
                <a:cs typeface="Times New Roman" panose="02020603050405020304"/>
              </a:rPr>
              <a:t>system  </a:t>
            </a:r>
            <a:r>
              <a:rPr sz="2850" spc="-70" dirty="0">
                <a:latin typeface="Times New Roman" panose="02020603050405020304"/>
                <a:cs typeface="Times New Roman" panose="02020603050405020304"/>
              </a:rPr>
              <a:t>procedures/calls.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7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850" spc="-36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850" spc="-95" dirty="0">
                <a:latin typeface="Times New Roman" panose="02020603050405020304"/>
                <a:cs typeface="Times New Roman" panose="02020603050405020304"/>
              </a:rPr>
              <a:t>set </a:t>
            </a:r>
            <a:r>
              <a:rPr sz="2850" spc="-16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utility 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procedures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help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50" spc="-155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85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services.</a:t>
            </a:r>
            <a:endParaRPr sz="2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114" dirty="0"/>
              <a:t>35</a:t>
            </a:r>
            <a:endParaRPr spc="114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414" y="570912"/>
            <a:ext cx="61614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MS-DOS </a:t>
            </a:r>
            <a:r>
              <a:rPr spc="-165" dirty="0"/>
              <a:t>System</a:t>
            </a:r>
            <a:r>
              <a:rPr spc="-550" dirty="0"/>
              <a:t> </a:t>
            </a:r>
            <a:r>
              <a:rPr spc="-250" dirty="0"/>
              <a:t>Structure</a:t>
            </a:r>
            <a:endParaRPr spc="-250" dirty="0"/>
          </a:p>
        </p:txBody>
      </p:sp>
      <p:sp>
        <p:nvSpPr>
          <p:cNvPr id="3" name="object 3"/>
          <p:cNvSpPr txBox="1"/>
          <p:nvPr/>
        </p:nvSpPr>
        <p:spPr>
          <a:xfrm>
            <a:off x="1095177" y="1694243"/>
            <a:ext cx="8371840" cy="2218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5080" indent="-300355">
              <a:lnSpc>
                <a:spcPct val="100000"/>
              </a:lnSpc>
              <a:spcBef>
                <a:spcPts val="9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  <a:tab pos="1705610" algn="l"/>
                <a:tab pos="2078355" algn="l"/>
                <a:tab pos="3250565" algn="l"/>
                <a:tab pos="3710940" algn="l"/>
                <a:tab pos="4893945" algn="l"/>
                <a:tab pos="6732905" algn="l"/>
                <a:tab pos="7171690" algn="l"/>
                <a:tab pos="7773670" algn="l"/>
              </a:tabLst>
            </a:pPr>
            <a:r>
              <a:rPr sz="2850" spc="-340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850" spc="-39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850" spc="-70" dirty="0"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850" spc="-15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850" spc="2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850" spc="-39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–	</a:t>
            </a:r>
            <a:r>
              <a:rPr sz="2850" spc="-175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850" spc="10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5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spc="-12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spc="-12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850" spc="1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850" spc="-20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850" spc="-254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21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un</a:t>
            </a:r>
            <a:r>
              <a:rPr sz="2850" spc="-18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85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85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5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spc="-23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50" spc="-12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spc="-17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850" spc="-13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50" spc="-229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850" spc="35" dirty="0">
                <a:latin typeface="Times New Roman" panose="02020603050405020304"/>
                <a:cs typeface="Times New Roman" panose="02020603050405020304"/>
              </a:rPr>
              <a:t>t  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space: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6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65" dirty="0">
                <a:latin typeface="Times New Roman" panose="02020603050405020304"/>
                <a:cs typeface="Times New Roman" panose="02020603050405020304"/>
              </a:rPr>
              <a:t>not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divided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into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modules</a:t>
            </a:r>
            <a:r>
              <a:rPr sz="265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(monolithic).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marR="5080" lvl="1" indent="-251460">
              <a:lnSpc>
                <a:spcPts val="3170"/>
              </a:lnSpc>
              <a:spcBef>
                <a:spcPts val="53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Although </a:t>
            </a:r>
            <a:r>
              <a:rPr sz="2650" spc="-220" dirty="0">
                <a:latin typeface="Times New Roman" panose="02020603050405020304"/>
                <a:cs typeface="Times New Roman" panose="02020603050405020304"/>
              </a:rPr>
              <a:t>MS-DOS </a:t>
            </a:r>
            <a:r>
              <a:rPr sz="2650" spc="-204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some </a:t>
            </a:r>
            <a:r>
              <a:rPr sz="2650" spc="-55" dirty="0">
                <a:latin typeface="Times New Roman" panose="02020603050405020304"/>
                <a:cs typeface="Times New Roman" panose="02020603050405020304"/>
              </a:rPr>
              <a:t>structure,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its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interfaces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levels 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functionality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2650" spc="-75" dirty="0">
                <a:latin typeface="Times New Roman" panose="02020603050405020304"/>
                <a:cs typeface="Times New Roman" panose="02020603050405020304"/>
              </a:rPr>
              <a:t>not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well</a:t>
            </a:r>
            <a:r>
              <a:rPr sz="265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separated.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39239" y="4594859"/>
            <a:ext cx="7929371" cy="23073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114" dirty="0"/>
              <a:t>36</a:t>
            </a:r>
            <a:endParaRPr spc="114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8604" y="698996"/>
            <a:ext cx="56972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MS-DOS </a:t>
            </a:r>
            <a:r>
              <a:rPr spc="-320" dirty="0"/>
              <a:t>Layer</a:t>
            </a:r>
            <a:r>
              <a:rPr spc="-580" dirty="0"/>
              <a:t> </a:t>
            </a:r>
            <a:r>
              <a:rPr spc="-250" dirty="0"/>
              <a:t>Structure</a:t>
            </a:r>
            <a:endParaRPr spc="-250" dirty="0"/>
          </a:p>
        </p:txBody>
      </p:sp>
      <p:sp>
        <p:nvSpPr>
          <p:cNvPr id="3" name="object 3"/>
          <p:cNvSpPr/>
          <p:nvPr/>
        </p:nvSpPr>
        <p:spPr>
          <a:xfrm>
            <a:off x="2660904" y="1702307"/>
            <a:ext cx="5241036" cy="50383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95247" y="7039050"/>
            <a:ext cx="250317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z="1500" spc="1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CS-2006 Operating</a:t>
            </a:r>
            <a:r>
              <a:rPr sz="1500" spc="-4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10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Systems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0575" y="7077995"/>
            <a:ext cx="245745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3</a:t>
            </a:r>
            <a:r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7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966" y="698996"/>
            <a:ext cx="53562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4" dirty="0"/>
              <a:t>UNIX </a:t>
            </a:r>
            <a:r>
              <a:rPr spc="-165" dirty="0"/>
              <a:t>System</a:t>
            </a:r>
            <a:r>
              <a:rPr spc="-365" dirty="0"/>
              <a:t> </a:t>
            </a:r>
            <a:r>
              <a:rPr spc="-250" dirty="0"/>
              <a:t>Structure</a:t>
            </a:r>
            <a:endParaRPr spc="-250" dirty="0"/>
          </a:p>
        </p:txBody>
      </p:sp>
      <p:sp>
        <p:nvSpPr>
          <p:cNvPr id="3" name="object 3"/>
          <p:cNvSpPr txBox="1"/>
          <p:nvPr/>
        </p:nvSpPr>
        <p:spPr>
          <a:xfrm>
            <a:off x="1093655" y="1688136"/>
            <a:ext cx="8376284" cy="4665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6350" indent="-300355" algn="just">
              <a:lnSpc>
                <a:spcPct val="101000"/>
              </a:lnSpc>
              <a:spcBef>
                <a:spcPts val="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210" dirty="0">
                <a:latin typeface="Times New Roman" panose="02020603050405020304"/>
                <a:cs typeface="Times New Roman" panose="02020603050405020304"/>
              </a:rPr>
              <a:t>UNIX </a:t>
            </a:r>
            <a:r>
              <a:rPr sz="3050" spc="15" dirty="0">
                <a:latin typeface="Times New Roman" panose="02020603050405020304"/>
                <a:cs typeface="Times New Roman" panose="02020603050405020304"/>
              </a:rPr>
              <a:t>–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limited </a:t>
            </a:r>
            <a:r>
              <a:rPr sz="3050" spc="-22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hardware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functionality,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original  </a:t>
            </a:r>
            <a:r>
              <a:rPr sz="3050" spc="-210" dirty="0">
                <a:latin typeface="Times New Roman" panose="02020603050405020304"/>
                <a:cs typeface="Times New Roman" panose="02020603050405020304"/>
              </a:rPr>
              <a:t>UNIX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3050" spc="-180" dirty="0">
                <a:latin typeface="Times New Roman" panose="02020603050405020304"/>
                <a:cs typeface="Times New Roman" panose="02020603050405020304"/>
              </a:rPr>
              <a:t>had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limited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structuring. 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The  </a:t>
            </a:r>
            <a:r>
              <a:rPr sz="3050" spc="-210" dirty="0">
                <a:latin typeface="Times New Roman" panose="02020603050405020304"/>
                <a:cs typeface="Times New Roman" panose="02020603050405020304"/>
              </a:rPr>
              <a:t>UNIX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consists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two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separable</a:t>
            </a:r>
            <a:r>
              <a:rPr sz="305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parts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 algn="just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b="1" spc="-5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50" b="1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b="1" spc="40" dirty="0">
                <a:latin typeface="Times New Roman" panose="02020603050405020304"/>
                <a:cs typeface="Times New Roman" panose="02020603050405020304"/>
              </a:rPr>
              <a:t>kernel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marR="5080" lvl="1" indent="-252095" algn="just">
              <a:lnSpc>
                <a:spcPts val="3170"/>
              </a:lnSpc>
              <a:spcBef>
                <a:spcPts val="62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Consists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everything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below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system-call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interface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650" spc="-190" dirty="0">
                <a:latin typeface="Times New Roman" panose="02020603050405020304"/>
                <a:cs typeface="Times New Roman" panose="02020603050405020304"/>
              </a:rPr>
              <a:t>above 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75" dirty="0">
                <a:latin typeface="Times New Roman" panose="02020603050405020304"/>
                <a:cs typeface="Times New Roman" panose="02020603050405020304"/>
              </a:rPr>
              <a:t>physical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hardware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marR="7620" lvl="1" indent="-252095" algn="just">
              <a:lnSpc>
                <a:spcPts val="3170"/>
              </a:lnSpc>
              <a:spcBef>
                <a:spcPts val="43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Provides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file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system,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CPU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scheduling, memory 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management,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650" spc="-70" dirty="0">
                <a:latin typeface="Times New Roman" panose="02020603050405020304"/>
                <a:cs typeface="Times New Roman" panose="02020603050405020304"/>
              </a:rPr>
              <a:t>other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operating-system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functions;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large 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number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functions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65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level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 algn="just">
              <a:lnSpc>
                <a:spcPct val="100000"/>
              </a:lnSpc>
              <a:spcBef>
                <a:spcPts val="52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b="1" spc="-50" dirty="0">
                <a:latin typeface="Times New Roman" panose="02020603050405020304"/>
                <a:cs typeface="Times New Roman" panose="02020603050405020304"/>
              </a:rPr>
              <a:t>Systems</a:t>
            </a:r>
            <a:r>
              <a:rPr sz="3050" b="1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b="1" spc="-20" dirty="0">
                <a:latin typeface="Times New Roman" panose="02020603050405020304"/>
                <a:cs typeface="Times New Roman" panose="02020603050405020304"/>
              </a:rPr>
              <a:t>programs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114" dirty="0"/>
              <a:t>38</a:t>
            </a:r>
            <a:endParaRPr spc="114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5263" y="392579"/>
            <a:ext cx="48469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2. </a:t>
            </a:r>
            <a:r>
              <a:rPr spc="-290" dirty="0"/>
              <a:t>Layered</a:t>
            </a:r>
            <a:r>
              <a:rPr spc="-300" dirty="0"/>
              <a:t> </a:t>
            </a:r>
            <a:r>
              <a:rPr spc="-254" dirty="0"/>
              <a:t>Approach</a:t>
            </a:r>
            <a:endParaRPr spc="-254" dirty="0"/>
          </a:p>
        </p:txBody>
      </p:sp>
      <p:sp>
        <p:nvSpPr>
          <p:cNvPr id="3" name="object 3"/>
          <p:cNvSpPr txBox="1"/>
          <p:nvPr/>
        </p:nvSpPr>
        <p:spPr>
          <a:xfrm>
            <a:off x="1095177" y="1694243"/>
            <a:ext cx="8375650" cy="2807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8255" indent="-300355">
              <a:lnSpc>
                <a:spcPct val="100000"/>
              </a:lnSpc>
              <a:spcBef>
                <a:spcPts val="9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  <a:tab pos="994410" algn="l"/>
                <a:tab pos="2409190" algn="l"/>
                <a:tab pos="3474720" algn="l"/>
                <a:tab pos="3845560" algn="l"/>
                <a:tab pos="4980940" algn="l"/>
                <a:tab pos="5673725" algn="l"/>
                <a:tab pos="5977890" algn="l"/>
                <a:tab pos="7178675" algn="l"/>
                <a:tab pos="7613650" algn="l"/>
              </a:tabLst>
            </a:pPr>
            <a:r>
              <a:rPr sz="2850" spc="-14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spc="-17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850" spc="-14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spc="4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850" spc="-27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5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850" spc="-23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229" dirty="0">
                <a:latin typeface="Times New Roman" panose="02020603050405020304"/>
                <a:cs typeface="Times New Roman" panose="02020603050405020304"/>
              </a:rPr>
              <a:t>sys</a:t>
            </a:r>
            <a:r>
              <a:rPr sz="285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spc="-16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50" spc="-22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14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50" spc="-229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spc="-12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85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spc="-12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22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nu</a:t>
            </a:r>
            <a:r>
              <a:rPr sz="2850" spc="-16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850" spc="-14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850" spc="-13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spc="3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850" spc="-21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850" spc="-33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50" spc="-28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850" spc="-13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spc="10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850" spc="-165" dirty="0">
                <a:latin typeface="Times New Roman" panose="02020603050405020304"/>
                <a:cs typeface="Times New Roman" panose="02020603050405020304"/>
              </a:rPr>
              <a:t>s  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(levels), </a:t>
            </a:r>
            <a:r>
              <a:rPr sz="2850" spc="-155" dirty="0">
                <a:latin typeface="Times New Roman" panose="02020603050405020304"/>
                <a:cs typeface="Times New Roman" panose="02020603050405020304"/>
              </a:rPr>
              <a:t>each 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built 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2850" spc="-70" dirty="0">
                <a:latin typeface="Times New Roman" panose="02020603050405020304"/>
                <a:cs typeface="Times New Roman" panose="02020603050405020304"/>
              </a:rPr>
              <a:t>top </a:t>
            </a:r>
            <a:r>
              <a:rPr sz="2850" spc="-17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850" spc="-130" dirty="0">
                <a:latin typeface="Times New Roman" panose="02020603050405020304"/>
                <a:cs typeface="Times New Roman" panose="02020603050405020304"/>
              </a:rPr>
              <a:t>lower</a:t>
            </a:r>
            <a:r>
              <a:rPr sz="285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60" dirty="0">
                <a:latin typeface="Times New Roman" panose="02020603050405020304"/>
                <a:cs typeface="Times New Roman" panose="02020603050405020304"/>
              </a:rPr>
              <a:t>layers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7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50" spc="-80" dirty="0">
                <a:latin typeface="Times New Roman" panose="02020603050405020304"/>
                <a:cs typeface="Times New Roman" panose="02020603050405020304"/>
              </a:rPr>
              <a:t>bottom </a:t>
            </a:r>
            <a:r>
              <a:rPr sz="2850" spc="-160" dirty="0">
                <a:latin typeface="Times New Roman" panose="02020603050405020304"/>
                <a:cs typeface="Times New Roman" panose="02020603050405020304"/>
              </a:rPr>
              <a:t>layer </a:t>
            </a:r>
            <a:r>
              <a:rPr sz="2850" spc="-145" dirty="0">
                <a:latin typeface="Times New Roman" panose="02020603050405020304"/>
                <a:cs typeface="Times New Roman" panose="02020603050405020304"/>
              </a:rPr>
              <a:t>(layer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0) </a:t>
            </a:r>
            <a:r>
              <a:rPr sz="2850" spc="-18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hardware;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50" spc="-145" dirty="0">
                <a:latin typeface="Times New Roman" panose="02020603050405020304"/>
                <a:cs typeface="Times New Roman" panose="02020603050405020304"/>
              </a:rPr>
              <a:t>highest</a:t>
            </a:r>
            <a:r>
              <a:rPr sz="285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45" dirty="0">
                <a:latin typeface="Times New Roman" panose="02020603050405020304"/>
                <a:cs typeface="Times New Roman" panose="02020603050405020304"/>
              </a:rPr>
              <a:t>(layer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312420">
              <a:lnSpc>
                <a:spcPct val="100000"/>
              </a:lnSpc>
              <a:spcBef>
                <a:spcPts val="15"/>
              </a:spcBef>
            </a:pPr>
            <a:r>
              <a:rPr sz="2850" spc="-105" dirty="0">
                <a:latin typeface="Times New Roman" panose="02020603050405020304"/>
                <a:cs typeface="Times New Roman" panose="02020603050405020304"/>
              </a:rPr>
              <a:t>N) </a:t>
            </a:r>
            <a:r>
              <a:rPr sz="2850" spc="-18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285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interface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>
              <a:lnSpc>
                <a:spcPct val="100000"/>
              </a:lnSpc>
              <a:spcBef>
                <a:spcPts val="66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  <a:tab pos="1172210" algn="l"/>
                <a:tab pos="2862580" algn="l"/>
                <a:tab pos="3790950" algn="l"/>
                <a:tab pos="4375150" algn="l"/>
                <a:tab pos="5608320" algn="l"/>
                <a:tab pos="6373495" algn="l"/>
                <a:tab pos="7051675" algn="l"/>
                <a:tab pos="7820025" algn="l"/>
              </a:tabLst>
            </a:pPr>
            <a:r>
              <a:rPr sz="2850" spc="-125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5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spc="-17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19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odul</a:t>
            </a:r>
            <a:r>
              <a:rPr sz="285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50" spc="7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50" spc="6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spc="-51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850" spc="12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850" spc="-3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50" spc="-28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spc="10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850" spc="-22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24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50" spc="1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26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spc="-16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85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spc="-13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spc="-12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229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850" spc="-13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850" spc="-17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spc="-17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850" spc="-27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5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50" spc="-13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850" spc="-17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850" spc="-229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spc="-165" dirty="0">
                <a:latin typeface="Times New Roman" panose="02020603050405020304"/>
                <a:cs typeface="Times New Roman" panose="02020603050405020304"/>
              </a:rPr>
              <a:t>s  </a:t>
            </a:r>
            <a:r>
              <a:rPr sz="2850" spc="-130" dirty="0">
                <a:latin typeface="Times New Roman" panose="02020603050405020304"/>
                <a:cs typeface="Times New Roman" panose="02020603050405020304"/>
              </a:rPr>
              <a:t>functions </a:t>
            </a:r>
            <a:r>
              <a:rPr sz="2850" spc="-105" dirty="0">
                <a:latin typeface="Times New Roman" panose="02020603050405020304"/>
                <a:cs typeface="Times New Roman" panose="02020603050405020304"/>
              </a:rPr>
              <a:t>(operations) </a:t>
            </a:r>
            <a:r>
              <a:rPr sz="2850" spc="-15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850" spc="-130" dirty="0">
                <a:latin typeface="Times New Roman" panose="02020603050405020304"/>
                <a:cs typeface="Times New Roman" panose="02020603050405020304"/>
              </a:rPr>
              <a:t>services </a:t>
            </a:r>
            <a:r>
              <a:rPr sz="2850" spc="-17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850" spc="-165" dirty="0">
                <a:latin typeface="Times New Roman" panose="02020603050405020304"/>
                <a:cs typeface="Times New Roman" panose="02020603050405020304"/>
              </a:rPr>
              <a:t>only 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lower-level</a:t>
            </a:r>
            <a:r>
              <a:rPr sz="2850" spc="3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55" dirty="0">
                <a:latin typeface="Times New Roman" panose="02020603050405020304"/>
                <a:cs typeface="Times New Roman" panose="02020603050405020304"/>
              </a:rPr>
              <a:t>layers</a:t>
            </a:r>
            <a:endParaRPr sz="2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51803" y="5227320"/>
            <a:ext cx="3416807" cy="17084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114" dirty="0"/>
              <a:t>39</a:t>
            </a:r>
            <a:endParaRPr spc="11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7180" y="395856"/>
            <a:ext cx="50158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35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1. </a:t>
            </a:r>
            <a:r>
              <a:rPr b="0" spc="-120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Program</a:t>
            </a:r>
            <a:r>
              <a:rPr b="0" spc="-459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160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Execution</a:t>
            </a:r>
            <a:endParaRPr b="0" spc="-160" dirty="0">
              <a:solidFill>
                <a:srgbClr val="BF0000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3734" y="1292745"/>
            <a:ext cx="9186545" cy="512826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54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200" b="1" spc="-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Multiprogramming </a:t>
            </a:r>
            <a:r>
              <a:rPr sz="2200" spc="-1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needed </a:t>
            </a:r>
            <a:r>
              <a:rPr sz="2200" spc="-8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2200" spc="-1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efficiency </a:t>
            </a:r>
            <a:r>
              <a:rPr sz="2200" spc="-1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1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utilization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40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Multiprogramming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organizes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jobs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(code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data)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so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CPU </a:t>
            </a:r>
            <a:r>
              <a:rPr sz="2200" spc="-185" dirty="0">
                <a:latin typeface="Times New Roman" panose="02020603050405020304"/>
                <a:cs typeface="Times New Roman" panose="02020603050405020304"/>
              </a:rPr>
              <a:t>always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one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execute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45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28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subset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total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jobs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kept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memory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5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One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job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selected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run </a:t>
            </a:r>
            <a:r>
              <a:rPr sz="2200" spc="-165" dirty="0">
                <a:latin typeface="Times New Roman" panose="02020603050405020304"/>
                <a:cs typeface="Times New Roman" panose="02020603050405020304"/>
              </a:rPr>
              <a:t>via </a:t>
            </a:r>
            <a:r>
              <a:rPr sz="2200" b="1" spc="-10" dirty="0">
                <a:latin typeface="Times New Roman" panose="02020603050405020304"/>
                <a:cs typeface="Times New Roman" panose="02020603050405020304"/>
              </a:rPr>
              <a:t>job</a:t>
            </a:r>
            <a:r>
              <a:rPr sz="2200" b="1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10" dirty="0">
                <a:latin typeface="Times New Roman" panose="02020603050405020304"/>
                <a:cs typeface="Times New Roman" panose="02020603050405020304"/>
              </a:rPr>
              <a:t>scheduling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45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When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2200" spc="-170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wait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(for </a:t>
            </a:r>
            <a:r>
              <a:rPr sz="2200" spc="110" dirty="0">
                <a:latin typeface="Times New Roman" panose="02020603050405020304"/>
                <a:cs typeface="Times New Roman" panose="02020603050405020304"/>
              </a:rPr>
              <a:t>I/O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example), </a:t>
            </a:r>
            <a:r>
              <a:rPr sz="2200" spc="-160" dirty="0"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switches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another</a:t>
            </a:r>
            <a:r>
              <a:rPr sz="2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job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 algn="just">
              <a:lnSpc>
                <a:spcPct val="101000"/>
              </a:lnSpc>
              <a:spcBef>
                <a:spcPts val="62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2400" b="1" spc="-8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Timesharing </a:t>
            </a:r>
            <a:r>
              <a:rPr sz="2400" b="1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(multitasking) </a:t>
            </a:r>
            <a:r>
              <a:rPr sz="2400" spc="-1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400" spc="-1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logical </a:t>
            </a:r>
            <a:r>
              <a:rPr sz="2400" spc="-9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extension </a:t>
            </a:r>
            <a:r>
              <a:rPr sz="2400" spc="-114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400" spc="-1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which </a:t>
            </a:r>
            <a:r>
              <a:rPr sz="2400" spc="-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1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CPU </a:t>
            </a:r>
            <a:r>
              <a:rPr sz="2400" spc="-1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switches  </a:t>
            </a:r>
            <a:r>
              <a:rPr sz="2400" spc="-1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jobs </a:t>
            </a:r>
            <a:r>
              <a:rPr sz="2400" spc="-1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so </a:t>
            </a:r>
            <a:r>
              <a:rPr sz="2400" spc="-1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frequently </a:t>
            </a:r>
            <a:r>
              <a:rPr sz="2400" spc="-8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2400" spc="-9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users </a:t>
            </a:r>
            <a:r>
              <a:rPr sz="2400" spc="-1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2400" spc="-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interact </a:t>
            </a:r>
            <a:r>
              <a:rPr sz="2400" spc="-9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400" spc="-1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each </a:t>
            </a:r>
            <a:r>
              <a:rPr sz="2400" spc="-1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job </a:t>
            </a:r>
            <a:r>
              <a:rPr sz="2400" spc="-1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while </a:t>
            </a:r>
            <a:r>
              <a:rPr sz="2400" spc="-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2400" spc="-16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400" spc="-7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running,  </a:t>
            </a:r>
            <a:r>
              <a:rPr sz="2400" spc="-1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creating </a:t>
            </a:r>
            <a:r>
              <a:rPr sz="2400" b="1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interactive</a:t>
            </a:r>
            <a:r>
              <a:rPr sz="2400" b="1" spc="-5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computing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80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b="1" spc="-15" dirty="0">
                <a:latin typeface="Times New Roman" panose="02020603050405020304"/>
                <a:cs typeface="Times New Roman" panose="02020603050405020304"/>
              </a:rPr>
              <a:t>Response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time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should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200" spc="210" dirty="0">
                <a:latin typeface="Times New Roman" panose="02020603050405020304"/>
                <a:cs typeface="Times New Roman" panose="02020603050405020304"/>
              </a:rPr>
              <a:t>&lt;&lt;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200" spc="-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second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500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70" dirty="0">
                <a:latin typeface="Times New Roman" panose="02020603050405020304"/>
                <a:cs typeface="Times New Roman" panose="02020603050405020304"/>
              </a:rPr>
              <a:t>Each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at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least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one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executing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2200" spc="140" dirty="0">
                <a:latin typeface="Georgia" panose="02040502050405020303"/>
                <a:cs typeface="Georgia" panose="02040502050405020303"/>
              </a:rPr>
              <a:t></a:t>
            </a:r>
            <a:r>
              <a:rPr sz="2200" spc="540" dirty="0">
                <a:latin typeface="Georgia" panose="02040502050405020303"/>
                <a:cs typeface="Georgia" panose="02040502050405020303"/>
              </a:rPr>
              <a:t> </a:t>
            </a:r>
            <a:r>
              <a:rPr sz="2200" b="1" spc="-5" dirty="0">
                <a:latin typeface="Times New Roman" panose="02020603050405020304"/>
                <a:cs typeface="Times New Roman" panose="02020603050405020304"/>
              </a:rPr>
              <a:t>process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5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65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several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jobs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ready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run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at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same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time </a:t>
            </a:r>
            <a:r>
              <a:rPr sz="2200" spc="-65" dirty="0">
                <a:latin typeface="Georgia" panose="02040502050405020303"/>
                <a:cs typeface="Georgia" panose="02040502050405020303"/>
              </a:rPr>
              <a:t></a:t>
            </a:r>
            <a:r>
              <a:rPr sz="2200" b="1" spc="-65" dirty="0">
                <a:latin typeface="Times New Roman" panose="02020603050405020304"/>
                <a:cs typeface="Times New Roman" panose="02020603050405020304"/>
              </a:rPr>
              <a:t>CPU</a:t>
            </a:r>
            <a:r>
              <a:rPr sz="2200" b="1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10" dirty="0">
                <a:latin typeface="Times New Roman" panose="02020603050405020304"/>
                <a:cs typeface="Times New Roman" panose="02020603050405020304"/>
              </a:rPr>
              <a:t>scheduling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385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65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processes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don’t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fit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memory, </a:t>
            </a:r>
            <a:r>
              <a:rPr sz="2200" b="1" spc="-25" dirty="0">
                <a:latin typeface="Times New Roman" panose="02020603050405020304"/>
                <a:cs typeface="Times New Roman" panose="02020603050405020304"/>
              </a:rPr>
              <a:t>swapping </a:t>
            </a:r>
            <a:r>
              <a:rPr sz="2200" spc="-165" dirty="0">
                <a:latin typeface="Times New Roman" panose="02020603050405020304"/>
                <a:cs typeface="Times New Roman" panose="02020603050405020304"/>
              </a:rPr>
              <a:t>moves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them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out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run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0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b="1" spc="-50" dirty="0">
                <a:latin typeface="Times New Roman" panose="02020603050405020304"/>
                <a:cs typeface="Times New Roman" panose="02020603050405020304"/>
              </a:rPr>
              <a:t>Virtual </a:t>
            </a:r>
            <a:r>
              <a:rPr sz="2200" b="1" spc="-25" dirty="0"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allows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execution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processes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not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completely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2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memory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60604" y="7077995"/>
            <a:ext cx="30226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8604" y="392579"/>
            <a:ext cx="61861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Layered </a:t>
            </a:r>
            <a:r>
              <a:rPr spc="-235" dirty="0"/>
              <a:t>Operating</a:t>
            </a:r>
            <a:r>
              <a:rPr spc="-295" dirty="0"/>
              <a:t> </a:t>
            </a:r>
            <a:r>
              <a:rPr spc="-165" dirty="0"/>
              <a:t>System</a:t>
            </a:r>
            <a:endParaRPr spc="-165" dirty="0"/>
          </a:p>
        </p:txBody>
      </p:sp>
      <p:sp>
        <p:nvSpPr>
          <p:cNvPr id="3" name="object 3"/>
          <p:cNvSpPr/>
          <p:nvPr/>
        </p:nvSpPr>
        <p:spPr>
          <a:xfrm>
            <a:off x="2773398" y="1702307"/>
            <a:ext cx="5020203" cy="502171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95247" y="7039050"/>
            <a:ext cx="250317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z="1500" spc="1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CS-2006 Operating</a:t>
            </a:r>
            <a:r>
              <a:rPr sz="1500" spc="-4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10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Systems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6004" y="7077995"/>
            <a:ext cx="2552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4</a:t>
            </a:r>
            <a:r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0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5263" y="551249"/>
            <a:ext cx="58559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Operating </a:t>
            </a:r>
            <a:r>
              <a:rPr spc="-165" dirty="0"/>
              <a:t>System</a:t>
            </a:r>
            <a:r>
              <a:rPr spc="-330" dirty="0"/>
              <a:t> </a:t>
            </a:r>
            <a:r>
              <a:rPr spc="-235" dirty="0"/>
              <a:t>Layers</a:t>
            </a:r>
            <a:endParaRPr spc="-235" dirty="0"/>
          </a:p>
        </p:txBody>
      </p:sp>
      <p:sp>
        <p:nvSpPr>
          <p:cNvPr id="3" name="object 3"/>
          <p:cNvSpPr/>
          <p:nvPr/>
        </p:nvSpPr>
        <p:spPr>
          <a:xfrm>
            <a:off x="2253995" y="1665732"/>
            <a:ext cx="5943600" cy="57607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95247" y="7039050"/>
            <a:ext cx="250317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z="1500" spc="1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CS-2006 Operating</a:t>
            </a:r>
            <a:r>
              <a:rPr sz="1500" spc="-4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10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Systems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3624" y="7077995"/>
            <a:ext cx="24130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4</a:t>
            </a:r>
            <a:r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1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5263" y="472051"/>
            <a:ext cx="705865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Older </a:t>
            </a:r>
            <a:r>
              <a:rPr spc="-229" dirty="0"/>
              <a:t>Windows </a:t>
            </a:r>
            <a:r>
              <a:rPr spc="-165" dirty="0"/>
              <a:t>System</a:t>
            </a:r>
            <a:r>
              <a:rPr spc="-260" dirty="0"/>
              <a:t> </a:t>
            </a:r>
            <a:r>
              <a:rPr spc="-245" dirty="0"/>
              <a:t>Layers</a:t>
            </a:r>
            <a:endParaRPr spc="-245" dirty="0"/>
          </a:p>
        </p:txBody>
      </p:sp>
      <p:sp>
        <p:nvSpPr>
          <p:cNvPr id="3" name="object 3"/>
          <p:cNvSpPr/>
          <p:nvPr/>
        </p:nvSpPr>
        <p:spPr>
          <a:xfrm>
            <a:off x="906780" y="1744979"/>
            <a:ext cx="2805684" cy="457504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58184" y="1502663"/>
            <a:ext cx="6208775" cy="5582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95247" y="7039050"/>
            <a:ext cx="250317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z="1500" spc="1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CS-2006 Operating</a:t>
            </a:r>
            <a:r>
              <a:rPr sz="1500" spc="-4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10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Systems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6004" y="7077995"/>
            <a:ext cx="2806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42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966" y="472051"/>
            <a:ext cx="760475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3. </a:t>
            </a:r>
            <a:r>
              <a:rPr spc="-240" dirty="0"/>
              <a:t>Microkernel </a:t>
            </a:r>
            <a:r>
              <a:rPr spc="-165" dirty="0"/>
              <a:t>System</a:t>
            </a:r>
            <a:r>
              <a:rPr spc="-315" dirty="0"/>
              <a:t> </a:t>
            </a:r>
            <a:r>
              <a:rPr spc="-245" dirty="0"/>
              <a:t>Structure</a:t>
            </a:r>
            <a:endParaRPr spc="-245" dirty="0"/>
          </a:p>
        </p:txBody>
      </p:sp>
      <p:sp>
        <p:nvSpPr>
          <p:cNvPr id="3" name="object 3"/>
          <p:cNvSpPr txBox="1"/>
          <p:nvPr/>
        </p:nvSpPr>
        <p:spPr>
          <a:xfrm>
            <a:off x="1093655" y="1688136"/>
            <a:ext cx="8166100" cy="4839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113665" indent="-300355">
              <a:lnSpc>
                <a:spcPct val="101000"/>
              </a:lnSpc>
              <a:spcBef>
                <a:spcPts val="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235" dirty="0">
                <a:latin typeface="Times New Roman" panose="02020603050405020304"/>
                <a:cs typeface="Times New Roman" panose="02020603050405020304"/>
              </a:rPr>
              <a:t>Move as 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much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functionality </a:t>
            </a:r>
            <a:r>
              <a:rPr sz="3050" spc="-220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possible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305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kernel 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into </a:t>
            </a:r>
            <a:r>
              <a:rPr sz="3050" spc="-200" dirty="0">
                <a:latin typeface="Times New Roman" panose="02020603050405020304"/>
                <a:cs typeface="Times New Roman" panose="02020603050405020304"/>
              </a:rPr>
              <a:t>“user”</a:t>
            </a:r>
            <a:r>
              <a:rPr sz="3050" spc="-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space.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Only </a:t>
            </a: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few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essential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functions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5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75" dirty="0">
                <a:latin typeface="Times New Roman" panose="02020603050405020304"/>
                <a:cs typeface="Times New Roman" panose="02020603050405020304"/>
              </a:rPr>
              <a:t>kernel: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51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primitive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management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(address</a:t>
            </a:r>
            <a:r>
              <a:rPr sz="265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space)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130" dirty="0">
                <a:latin typeface="Times New Roman" panose="02020603050405020304"/>
                <a:cs typeface="Times New Roman" panose="02020603050405020304"/>
              </a:rPr>
              <a:t>I/O 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650" spc="-45" dirty="0">
                <a:latin typeface="Times New Roman" panose="02020603050405020304"/>
                <a:cs typeface="Times New Roman" panose="02020603050405020304"/>
              </a:rPr>
              <a:t>interrupt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management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Inter-Process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Communication</a:t>
            </a:r>
            <a:r>
              <a:rPr sz="265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(IPC)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75" dirty="0">
                <a:latin typeface="Times New Roman" panose="02020603050405020304"/>
                <a:cs typeface="Times New Roman" panose="02020603050405020304"/>
              </a:rPr>
              <a:t>basic</a:t>
            </a:r>
            <a:r>
              <a:rPr sz="265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scheduling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>
              <a:lnSpc>
                <a:spcPct val="101000"/>
              </a:lnSpc>
              <a:spcBef>
                <a:spcPts val="58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Other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services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provided </a:t>
            </a:r>
            <a:r>
              <a:rPr sz="3050" spc="-24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processes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running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in 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mode 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(vertical</a:t>
            </a:r>
            <a:r>
              <a:rPr sz="305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servers):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50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device </a:t>
            </a:r>
            <a:r>
              <a:rPr sz="2650" spc="-75" dirty="0">
                <a:latin typeface="Times New Roman" panose="02020603050405020304"/>
                <a:cs typeface="Times New Roman" panose="02020603050405020304"/>
              </a:rPr>
              <a:t>drivers,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file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system,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virtual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memory…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95247" y="7039050"/>
            <a:ext cx="250317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z="1500" spc="1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CS-2006 Operating</a:t>
            </a:r>
            <a:r>
              <a:rPr sz="1500" spc="-4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10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Systems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6004" y="7077995"/>
            <a:ext cx="2806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43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Layered </a:t>
            </a:r>
            <a:r>
              <a:rPr spc="-229" dirty="0"/>
              <a:t>vs. </a:t>
            </a:r>
            <a:r>
              <a:rPr spc="-240" dirty="0"/>
              <a:t>Microkernel  </a:t>
            </a:r>
            <a:r>
              <a:rPr spc="-315" dirty="0"/>
              <a:t>Architecture</a:t>
            </a:r>
            <a:endParaRPr spc="-315" dirty="0"/>
          </a:p>
        </p:txBody>
      </p:sp>
      <p:sp>
        <p:nvSpPr>
          <p:cNvPr id="3" name="object 3"/>
          <p:cNvSpPr/>
          <p:nvPr/>
        </p:nvSpPr>
        <p:spPr>
          <a:xfrm>
            <a:off x="150876" y="2065020"/>
            <a:ext cx="9634058" cy="457002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95247" y="7039050"/>
            <a:ext cx="250317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z="1500" spc="1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CS-2006 Operating</a:t>
            </a:r>
            <a:r>
              <a:rPr sz="1500" spc="-4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10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Systems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6004" y="7077995"/>
            <a:ext cx="2806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44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5263" y="472051"/>
            <a:ext cx="699515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Microkernel </a:t>
            </a:r>
            <a:r>
              <a:rPr spc="-165" dirty="0"/>
              <a:t>System</a:t>
            </a:r>
            <a:r>
              <a:rPr spc="-295" dirty="0"/>
              <a:t> </a:t>
            </a:r>
            <a:r>
              <a:rPr spc="-250" dirty="0"/>
              <a:t>Structure</a:t>
            </a:r>
            <a:endParaRPr spc="-250" dirty="0"/>
          </a:p>
        </p:txBody>
      </p:sp>
      <p:sp>
        <p:nvSpPr>
          <p:cNvPr id="3" name="object 3"/>
          <p:cNvSpPr txBox="1"/>
          <p:nvPr/>
        </p:nvSpPr>
        <p:spPr>
          <a:xfrm>
            <a:off x="1095277" y="1688136"/>
            <a:ext cx="8275320" cy="4772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5080" indent="-300355">
              <a:lnSpc>
                <a:spcPct val="101000"/>
              </a:lnSpc>
              <a:spcBef>
                <a:spcPts val="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Communication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takes place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between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modules </a:t>
            </a:r>
            <a:r>
              <a:rPr sz="3050" spc="-170" dirty="0">
                <a:latin typeface="Times New Roman" panose="02020603050405020304"/>
                <a:cs typeface="Times New Roman" panose="02020603050405020304"/>
              </a:rPr>
              <a:t>using 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message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90" dirty="0">
                <a:latin typeface="Times New Roman" panose="02020603050405020304"/>
                <a:cs typeface="Times New Roman" panose="02020603050405020304"/>
              </a:rPr>
              <a:t>passing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Benefits: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51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Easier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extend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microkernel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Easier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20" dirty="0">
                <a:latin typeface="Times New Roman" panose="02020603050405020304"/>
                <a:cs typeface="Times New Roman" panose="02020603050405020304"/>
              </a:rPr>
              <a:t>port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265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architectures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More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reliable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(less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code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running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kernel</a:t>
            </a:r>
            <a:r>
              <a:rPr sz="265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mode)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secure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2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70" dirty="0">
                <a:latin typeface="Times New Roman" panose="02020603050405020304"/>
                <a:cs typeface="Times New Roman" panose="02020603050405020304"/>
              </a:rPr>
              <a:t>Detriments: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marR="1416050" lvl="1" indent="-251460">
              <a:lnSpc>
                <a:spcPts val="3170"/>
              </a:lnSpc>
              <a:spcBef>
                <a:spcPts val="61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Performance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overhead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space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kernel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space 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communication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39811" y="2217420"/>
            <a:ext cx="2215895" cy="16306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95247" y="7039050"/>
            <a:ext cx="250317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z="1500" spc="1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CS-2006 Operating</a:t>
            </a:r>
            <a:r>
              <a:rPr sz="1500" spc="-4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10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Systems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6004" y="7077995"/>
            <a:ext cx="2806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45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4384" y="183931"/>
            <a:ext cx="699515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>
                <a:solidFill>
                  <a:srgbClr val="BF0000"/>
                </a:solidFill>
              </a:rPr>
              <a:t>Microkernel </a:t>
            </a:r>
            <a:r>
              <a:rPr spc="-165" dirty="0">
                <a:solidFill>
                  <a:srgbClr val="BF0000"/>
                </a:solidFill>
              </a:rPr>
              <a:t>System</a:t>
            </a:r>
            <a:r>
              <a:rPr spc="-295" dirty="0">
                <a:solidFill>
                  <a:srgbClr val="BF0000"/>
                </a:solidFill>
              </a:rPr>
              <a:t> </a:t>
            </a:r>
            <a:r>
              <a:rPr spc="-250" dirty="0">
                <a:solidFill>
                  <a:srgbClr val="BF0000"/>
                </a:solidFill>
              </a:rPr>
              <a:t>Structure</a:t>
            </a:r>
            <a:endParaRPr spc="-250" dirty="0">
              <a:solidFill>
                <a:srgbClr val="BF0000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31856" y="1771650"/>
            <a:ext cx="7868920" cy="3362960"/>
            <a:chOff x="631856" y="1771650"/>
            <a:chExt cx="7868920" cy="3362960"/>
          </a:xfrm>
        </p:grpSpPr>
        <p:sp>
          <p:nvSpPr>
            <p:cNvPr id="4" name="object 4"/>
            <p:cNvSpPr/>
            <p:nvPr/>
          </p:nvSpPr>
          <p:spPr>
            <a:xfrm>
              <a:off x="637889" y="3362801"/>
              <a:ext cx="7856855" cy="1765935"/>
            </a:xfrm>
            <a:custGeom>
              <a:avLst/>
              <a:gdLst/>
              <a:ahLst/>
              <a:cxnLst/>
              <a:rect l="l" t="t" r="r" b="b"/>
              <a:pathLst>
                <a:path w="7856855" h="1765935">
                  <a:moveTo>
                    <a:pt x="7856315" y="1765363"/>
                  </a:moveTo>
                  <a:lnTo>
                    <a:pt x="0" y="1765363"/>
                  </a:lnTo>
                  <a:lnTo>
                    <a:pt x="0" y="0"/>
                  </a:lnTo>
                  <a:lnTo>
                    <a:pt x="7856315" y="0"/>
                  </a:lnTo>
                  <a:lnTo>
                    <a:pt x="7856315" y="1765363"/>
                  </a:lnTo>
                  <a:close/>
                </a:path>
              </a:pathLst>
            </a:custGeom>
            <a:solidFill>
              <a:srgbClr val="D4F0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37889" y="3362801"/>
              <a:ext cx="7856855" cy="1765935"/>
            </a:xfrm>
            <a:custGeom>
              <a:avLst/>
              <a:gdLst/>
              <a:ahLst/>
              <a:cxnLst/>
              <a:rect l="l" t="t" r="r" b="b"/>
              <a:pathLst>
                <a:path w="7856855" h="1765935">
                  <a:moveTo>
                    <a:pt x="7856315" y="1765363"/>
                  </a:moveTo>
                  <a:lnTo>
                    <a:pt x="0" y="1765363"/>
                  </a:lnTo>
                  <a:lnTo>
                    <a:pt x="0" y="0"/>
                  </a:lnTo>
                  <a:lnTo>
                    <a:pt x="7856315" y="0"/>
                  </a:lnTo>
                  <a:lnTo>
                    <a:pt x="7856315" y="1765363"/>
                  </a:lnTo>
                  <a:close/>
                </a:path>
              </a:pathLst>
            </a:custGeom>
            <a:ln w="114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94886" y="1771650"/>
              <a:ext cx="1563370" cy="977900"/>
            </a:xfrm>
            <a:custGeom>
              <a:avLst/>
              <a:gdLst/>
              <a:ahLst/>
              <a:cxnLst/>
              <a:rect l="l" t="t" r="r" b="b"/>
              <a:pathLst>
                <a:path w="1563370" h="977900">
                  <a:moveTo>
                    <a:pt x="1563243" y="977645"/>
                  </a:moveTo>
                  <a:lnTo>
                    <a:pt x="0" y="977645"/>
                  </a:lnTo>
                  <a:lnTo>
                    <a:pt x="0" y="0"/>
                  </a:lnTo>
                  <a:lnTo>
                    <a:pt x="1563243" y="0"/>
                  </a:lnTo>
                  <a:lnTo>
                    <a:pt x="1563243" y="977645"/>
                  </a:lnTo>
                  <a:close/>
                </a:path>
              </a:pathLst>
            </a:custGeom>
            <a:solidFill>
              <a:srgbClr val="D1D3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994886" y="1771650"/>
            <a:ext cx="1563370" cy="977900"/>
          </a:xfrm>
          <a:prstGeom prst="rect">
            <a:avLst/>
          </a:prstGeom>
          <a:ln w="11496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 panose="02020603050405020304"/>
              <a:cs typeface="Times New Roman" panose="02020603050405020304"/>
            </a:endParaRPr>
          </a:p>
          <a:p>
            <a:pPr marL="417830" marR="302895" indent="-102235">
              <a:lnSpc>
                <a:spcPct val="101000"/>
              </a:lnSpc>
            </a:pPr>
            <a:r>
              <a:rPr sz="1500" spc="5" dirty="0">
                <a:latin typeface="Arial" panose="020B0604020202020204"/>
                <a:cs typeface="Arial" panose="020B0604020202020204"/>
              </a:rPr>
              <a:t>A</a:t>
            </a:r>
            <a:r>
              <a:rPr sz="1500" spc="-5" dirty="0">
                <a:latin typeface="Arial" panose="020B0604020202020204"/>
                <a:cs typeface="Arial" panose="020B0604020202020204"/>
              </a:rPr>
              <a:t>p</a:t>
            </a:r>
            <a:r>
              <a:rPr sz="1500" spc="10" dirty="0">
                <a:latin typeface="Arial" panose="020B0604020202020204"/>
                <a:cs typeface="Arial" panose="020B0604020202020204"/>
              </a:rPr>
              <a:t>p</a:t>
            </a:r>
            <a:r>
              <a:rPr sz="1500" spc="-5" dirty="0">
                <a:latin typeface="Arial" panose="020B0604020202020204"/>
                <a:cs typeface="Arial" panose="020B0604020202020204"/>
              </a:rPr>
              <a:t>l</a:t>
            </a:r>
            <a:r>
              <a:rPr sz="1500" spc="10" dirty="0">
                <a:latin typeface="Arial" panose="020B0604020202020204"/>
                <a:cs typeface="Arial" panose="020B0604020202020204"/>
              </a:rPr>
              <a:t>i</a:t>
            </a:r>
            <a:r>
              <a:rPr sz="1500" spc="-20" dirty="0">
                <a:latin typeface="Arial" panose="020B0604020202020204"/>
                <a:cs typeface="Arial" panose="020B0604020202020204"/>
              </a:rPr>
              <a:t>c</a:t>
            </a:r>
            <a:r>
              <a:rPr sz="1500" spc="10" dirty="0">
                <a:latin typeface="Arial" panose="020B0604020202020204"/>
                <a:cs typeface="Arial" panose="020B0604020202020204"/>
              </a:rPr>
              <a:t>a</a:t>
            </a:r>
            <a:r>
              <a:rPr sz="1500" spc="-15" dirty="0">
                <a:latin typeface="Arial" panose="020B0604020202020204"/>
                <a:cs typeface="Arial" panose="020B0604020202020204"/>
              </a:rPr>
              <a:t>t</a:t>
            </a:r>
            <a:r>
              <a:rPr sz="1500" spc="10" dirty="0">
                <a:latin typeface="Arial" panose="020B0604020202020204"/>
                <a:cs typeface="Arial" panose="020B0604020202020204"/>
              </a:rPr>
              <a:t>i</a:t>
            </a:r>
            <a:r>
              <a:rPr sz="1500" spc="-5" dirty="0">
                <a:latin typeface="Arial" panose="020B0604020202020204"/>
                <a:cs typeface="Arial" panose="020B0604020202020204"/>
              </a:rPr>
              <a:t>o</a:t>
            </a:r>
            <a:r>
              <a:rPr sz="1500" dirty="0">
                <a:latin typeface="Arial" panose="020B0604020202020204"/>
                <a:cs typeface="Arial" panose="020B0604020202020204"/>
              </a:rPr>
              <a:t>n  Program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84377" y="1771650"/>
            <a:ext cx="1563370" cy="977900"/>
          </a:xfrm>
          <a:custGeom>
            <a:avLst/>
            <a:gdLst/>
            <a:ahLst/>
            <a:cxnLst/>
            <a:rect l="l" t="t" r="r" b="b"/>
            <a:pathLst>
              <a:path w="1563370" h="977900">
                <a:moveTo>
                  <a:pt x="1563338" y="977645"/>
                </a:moveTo>
                <a:lnTo>
                  <a:pt x="0" y="977645"/>
                </a:lnTo>
                <a:lnTo>
                  <a:pt x="0" y="0"/>
                </a:lnTo>
                <a:lnTo>
                  <a:pt x="1563338" y="0"/>
                </a:lnTo>
                <a:lnTo>
                  <a:pt x="1563338" y="977645"/>
                </a:lnTo>
                <a:close/>
              </a:path>
            </a:pathLst>
          </a:custGeom>
          <a:solidFill>
            <a:srgbClr val="D1D3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784377" y="1771650"/>
            <a:ext cx="1563370" cy="977900"/>
          </a:xfrm>
          <a:prstGeom prst="rect">
            <a:avLst/>
          </a:prstGeom>
          <a:ln w="11496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 panose="02020603050405020304"/>
              <a:cs typeface="Times New Roman" panose="02020603050405020304"/>
            </a:endParaRPr>
          </a:p>
          <a:p>
            <a:pPr marL="465455" marR="450215" indent="164465">
              <a:lnSpc>
                <a:spcPct val="101000"/>
              </a:lnSpc>
            </a:pPr>
            <a:r>
              <a:rPr sz="1500" dirty="0">
                <a:latin typeface="Arial" panose="020B0604020202020204"/>
                <a:cs typeface="Arial" panose="020B0604020202020204"/>
              </a:rPr>
              <a:t>File  </a:t>
            </a:r>
            <a:r>
              <a:rPr sz="1500" spc="-10" dirty="0">
                <a:latin typeface="Arial" panose="020B0604020202020204"/>
                <a:cs typeface="Arial" panose="020B0604020202020204"/>
              </a:rPr>
              <a:t>S</a:t>
            </a:r>
            <a:r>
              <a:rPr sz="1500" dirty="0">
                <a:latin typeface="Arial" panose="020B0604020202020204"/>
                <a:cs typeface="Arial" panose="020B0604020202020204"/>
              </a:rPr>
              <a:t>yst</a:t>
            </a:r>
            <a:r>
              <a:rPr sz="1500" spc="10" dirty="0">
                <a:latin typeface="Arial" panose="020B0604020202020204"/>
                <a:cs typeface="Arial" panose="020B0604020202020204"/>
              </a:rPr>
              <a:t>e</a:t>
            </a:r>
            <a:r>
              <a:rPr sz="1500" spc="5" dirty="0">
                <a:latin typeface="Arial" panose="020B0604020202020204"/>
                <a:cs typeface="Arial" panose="020B0604020202020204"/>
              </a:rPr>
              <a:t>m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27946" y="1771650"/>
            <a:ext cx="1563370" cy="977900"/>
          </a:xfrm>
          <a:custGeom>
            <a:avLst/>
            <a:gdLst/>
            <a:ahLst/>
            <a:cxnLst/>
            <a:rect l="l" t="t" r="r" b="b"/>
            <a:pathLst>
              <a:path w="1563370" h="977900">
                <a:moveTo>
                  <a:pt x="1563052" y="977645"/>
                </a:moveTo>
                <a:lnTo>
                  <a:pt x="0" y="977645"/>
                </a:lnTo>
                <a:lnTo>
                  <a:pt x="0" y="0"/>
                </a:lnTo>
                <a:lnTo>
                  <a:pt x="1563052" y="0"/>
                </a:lnTo>
                <a:lnTo>
                  <a:pt x="1563052" y="977645"/>
                </a:lnTo>
                <a:close/>
              </a:path>
            </a:pathLst>
          </a:custGeom>
          <a:solidFill>
            <a:srgbClr val="D1D3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427946" y="1771650"/>
            <a:ext cx="1563370" cy="977900"/>
          </a:xfrm>
          <a:prstGeom prst="rect">
            <a:avLst/>
          </a:prstGeom>
          <a:ln w="11496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 panose="02020603050405020304"/>
              <a:cs typeface="Times New Roman" panose="02020603050405020304"/>
            </a:endParaRPr>
          </a:p>
          <a:p>
            <a:pPr marL="528955" marR="478155" indent="-38100">
              <a:lnSpc>
                <a:spcPct val="101000"/>
              </a:lnSpc>
            </a:pPr>
            <a:r>
              <a:rPr sz="1500" dirty="0">
                <a:latin typeface="Arial" panose="020B0604020202020204"/>
                <a:cs typeface="Arial" panose="020B0604020202020204"/>
              </a:rPr>
              <a:t>D</a:t>
            </a:r>
            <a:r>
              <a:rPr sz="1500" spc="10" dirty="0">
                <a:latin typeface="Arial" panose="020B0604020202020204"/>
                <a:cs typeface="Arial" panose="020B0604020202020204"/>
              </a:rPr>
              <a:t>e</a:t>
            </a:r>
            <a:r>
              <a:rPr sz="1500" dirty="0">
                <a:latin typeface="Arial" panose="020B0604020202020204"/>
                <a:cs typeface="Arial" panose="020B0604020202020204"/>
              </a:rPr>
              <a:t>v</a:t>
            </a:r>
            <a:r>
              <a:rPr sz="1500" spc="-5" dirty="0">
                <a:latin typeface="Arial" panose="020B0604020202020204"/>
                <a:cs typeface="Arial" panose="020B0604020202020204"/>
              </a:rPr>
              <a:t>i</a:t>
            </a:r>
            <a:r>
              <a:rPr sz="1500" dirty="0">
                <a:latin typeface="Arial" panose="020B0604020202020204"/>
                <a:cs typeface="Arial" panose="020B0604020202020204"/>
              </a:rPr>
              <a:t>ce  Driver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31856" y="3729101"/>
            <a:ext cx="7868920" cy="2371725"/>
            <a:chOff x="631856" y="3729101"/>
            <a:chExt cx="7868920" cy="2371725"/>
          </a:xfrm>
        </p:grpSpPr>
        <p:sp>
          <p:nvSpPr>
            <p:cNvPr id="13" name="object 13"/>
            <p:cNvSpPr/>
            <p:nvPr/>
          </p:nvSpPr>
          <p:spPr>
            <a:xfrm>
              <a:off x="994886" y="3735133"/>
              <a:ext cx="1703070" cy="955040"/>
            </a:xfrm>
            <a:custGeom>
              <a:avLst/>
              <a:gdLst/>
              <a:ahLst/>
              <a:cxnLst/>
              <a:rect l="l" t="t" r="r" b="b"/>
              <a:pathLst>
                <a:path w="1703070" h="955039">
                  <a:moveTo>
                    <a:pt x="851439" y="954595"/>
                  </a:moveTo>
                  <a:lnTo>
                    <a:pt x="790643" y="953397"/>
                  </a:lnTo>
                  <a:lnTo>
                    <a:pt x="730999" y="949856"/>
                  </a:lnTo>
                  <a:lnTo>
                    <a:pt x="672651" y="944054"/>
                  </a:lnTo>
                  <a:lnTo>
                    <a:pt x="615743" y="936070"/>
                  </a:lnTo>
                  <a:lnTo>
                    <a:pt x="560421" y="925986"/>
                  </a:lnTo>
                  <a:lnTo>
                    <a:pt x="506827" y="913882"/>
                  </a:lnTo>
                  <a:lnTo>
                    <a:pt x="455107" y="899840"/>
                  </a:lnTo>
                  <a:lnTo>
                    <a:pt x="405404" y="883939"/>
                  </a:lnTo>
                  <a:lnTo>
                    <a:pt x="357862" y="866260"/>
                  </a:lnTo>
                  <a:lnTo>
                    <a:pt x="312626" y="846884"/>
                  </a:lnTo>
                  <a:lnTo>
                    <a:pt x="269841" y="825892"/>
                  </a:lnTo>
                  <a:lnTo>
                    <a:pt x="229649" y="803365"/>
                  </a:lnTo>
                  <a:lnTo>
                    <a:pt x="192196" y="779383"/>
                  </a:lnTo>
                  <a:lnTo>
                    <a:pt x="157625" y="754026"/>
                  </a:lnTo>
                  <a:lnTo>
                    <a:pt x="126082" y="727377"/>
                  </a:lnTo>
                  <a:lnTo>
                    <a:pt x="97709" y="699514"/>
                  </a:lnTo>
                  <a:lnTo>
                    <a:pt x="72651" y="670519"/>
                  </a:lnTo>
                  <a:lnTo>
                    <a:pt x="33058" y="609457"/>
                  </a:lnTo>
                  <a:lnTo>
                    <a:pt x="8456" y="544834"/>
                  </a:lnTo>
                  <a:lnTo>
                    <a:pt x="0" y="477297"/>
                  </a:lnTo>
                  <a:lnTo>
                    <a:pt x="2138" y="443205"/>
                  </a:lnTo>
                  <a:lnTo>
                    <a:pt x="18811" y="377045"/>
                  </a:lnTo>
                  <a:lnTo>
                    <a:pt x="51053" y="314121"/>
                  </a:lnTo>
                  <a:lnTo>
                    <a:pt x="97709" y="255081"/>
                  </a:lnTo>
                  <a:lnTo>
                    <a:pt x="126082" y="227218"/>
                  </a:lnTo>
                  <a:lnTo>
                    <a:pt x="157625" y="200568"/>
                  </a:lnTo>
                  <a:lnTo>
                    <a:pt x="192196" y="175212"/>
                  </a:lnTo>
                  <a:lnTo>
                    <a:pt x="229649" y="151229"/>
                  </a:lnTo>
                  <a:lnTo>
                    <a:pt x="269841" y="128702"/>
                  </a:lnTo>
                  <a:lnTo>
                    <a:pt x="312626" y="107710"/>
                  </a:lnTo>
                  <a:lnTo>
                    <a:pt x="357862" y="88335"/>
                  </a:lnTo>
                  <a:lnTo>
                    <a:pt x="405404" y="70656"/>
                  </a:lnTo>
                  <a:lnTo>
                    <a:pt x="455107" y="54755"/>
                  </a:lnTo>
                  <a:lnTo>
                    <a:pt x="506827" y="40712"/>
                  </a:lnTo>
                  <a:lnTo>
                    <a:pt x="560421" y="28608"/>
                  </a:lnTo>
                  <a:lnTo>
                    <a:pt x="615743" y="18524"/>
                  </a:lnTo>
                  <a:lnTo>
                    <a:pt x="672651" y="10541"/>
                  </a:lnTo>
                  <a:lnTo>
                    <a:pt x="730999" y="4738"/>
                  </a:lnTo>
                  <a:lnTo>
                    <a:pt x="790643" y="1198"/>
                  </a:lnTo>
                  <a:lnTo>
                    <a:pt x="851439" y="0"/>
                  </a:lnTo>
                  <a:lnTo>
                    <a:pt x="912270" y="1198"/>
                  </a:lnTo>
                  <a:lnTo>
                    <a:pt x="971944" y="4738"/>
                  </a:lnTo>
                  <a:lnTo>
                    <a:pt x="1030317" y="10541"/>
                  </a:lnTo>
                  <a:lnTo>
                    <a:pt x="1087245" y="18524"/>
                  </a:lnTo>
                  <a:lnTo>
                    <a:pt x="1142583" y="28608"/>
                  </a:lnTo>
                  <a:lnTo>
                    <a:pt x="1196190" y="40712"/>
                  </a:lnTo>
                  <a:lnTo>
                    <a:pt x="1247919" y="54755"/>
                  </a:lnTo>
                  <a:lnTo>
                    <a:pt x="1297628" y="70656"/>
                  </a:lnTo>
                  <a:lnTo>
                    <a:pt x="1345173" y="88335"/>
                  </a:lnTo>
                  <a:lnTo>
                    <a:pt x="1390410" y="107710"/>
                  </a:lnTo>
                  <a:lnTo>
                    <a:pt x="1433194" y="128702"/>
                  </a:lnTo>
                  <a:lnTo>
                    <a:pt x="1473382" y="151229"/>
                  </a:lnTo>
                  <a:lnTo>
                    <a:pt x="1510831" y="175212"/>
                  </a:lnTo>
                  <a:lnTo>
                    <a:pt x="1545396" y="200568"/>
                  </a:lnTo>
                  <a:lnTo>
                    <a:pt x="1576933" y="227218"/>
                  </a:lnTo>
                  <a:lnTo>
                    <a:pt x="1605299" y="255081"/>
                  </a:lnTo>
                  <a:lnTo>
                    <a:pt x="1630350" y="284075"/>
                  </a:lnTo>
                  <a:lnTo>
                    <a:pt x="1669929" y="345138"/>
                  </a:lnTo>
                  <a:lnTo>
                    <a:pt x="1694521" y="409760"/>
                  </a:lnTo>
                  <a:lnTo>
                    <a:pt x="1702974" y="477297"/>
                  </a:lnTo>
                  <a:lnTo>
                    <a:pt x="1700837" y="511390"/>
                  </a:lnTo>
                  <a:lnTo>
                    <a:pt x="1684171" y="577550"/>
                  </a:lnTo>
                  <a:lnTo>
                    <a:pt x="1651941" y="640473"/>
                  </a:lnTo>
                  <a:lnTo>
                    <a:pt x="1605299" y="699514"/>
                  </a:lnTo>
                  <a:lnTo>
                    <a:pt x="1576933" y="727377"/>
                  </a:lnTo>
                  <a:lnTo>
                    <a:pt x="1545396" y="754026"/>
                  </a:lnTo>
                  <a:lnTo>
                    <a:pt x="1510831" y="779383"/>
                  </a:lnTo>
                  <a:lnTo>
                    <a:pt x="1473382" y="803365"/>
                  </a:lnTo>
                  <a:lnTo>
                    <a:pt x="1433194" y="825892"/>
                  </a:lnTo>
                  <a:lnTo>
                    <a:pt x="1390410" y="846884"/>
                  </a:lnTo>
                  <a:lnTo>
                    <a:pt x="1345173" y="866260"/>
                  </a:lnTo>
                  <a:lnTo>
                    <a:pt x="1297628" y="883939"/>
                  </a:lnTo>
                  <a:lnTo>
                    <a:pt x="1247919" y="899840"/>
                  </a:lnTo>
                  <a:lnTo>
                    <a:pt x="1196190" y="913882"/>
                  </a:lnTo>
                  <a:lnTo>
                    <a:pt x="1142583" y="925986"/>
                  </a:lnTo>
                  <a:lnTo>
                    <a:pt x="1087245" y="936070"/>
                  </a:lnTo>
                  <a:lnTo>
                    <a:pt x="1030317" y="944054"/>
                  </a:lnTo>
                  <a:lnTo>
                    <a:pt x="971944" y="949856"/>
                  </a:lnTo>
                  <a:lnTo>
                    <a:pt x="912270" y="953397"/>
                  </a:lnTo>
                  <a:lnTo>
                    <a:pt x="851439" y="954595"/>
                  </a:lnTo>
                  <a:close/>
                </a:path>
              </a:pathLst>
            </a:custGeom>
            <a:solidFill>
              <a:srgbClr val="D1D3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94886" y="3735133"/>
              <a:ext cx="1703070" cy="955040"/>
            </a:xfrm>
            <a:custGeom>
              <a:avLst/>
              <a:gdLst/>
              <a:ahLst/>
              <a:cxnLst/>
              <a:rect l="l" t="t" r="r" b="b"/>
              <a:pathLst>
                <a:path w="1703070" h="955039">
                  <a:moveTo>
                    <a:pt x="1702974" y="477297"/>
                  </a:moveTo>
                  <a:lnTo>
                    <a:pt x="1700837" y="511390"/>
                  </a:lnTo>
                  <a:lnTo>
                    <a:pt x="1694521" y="544834"/>
                  </a:lnTo>
                  <a:lnTo>
                    <a:pt x="1669929" y="609457"/>
                  </a:lnTo>
                  <a:lnTo>
                    <a:pt x="1630350" y="670519"/>
                  </a:lnTo>
                  <a:lnTo>
                    <a:pt x="1605299" y="699514"/>
                  </a:lnTo>
                  <a:lnTo>
                    <a:pt x="1576933" y="727377"/>
                  </a:lnTo>
                  <a:lnTo>
                    <a:pt x="1545396" y="754026"/>
                  </a:lnTo>
                  <a:lnTo>
                    <a:pt x="1510831" y="779383"/>
                  </a:lnTo>
                  <a:lnTo>
                    <a:pt x="1473382" y="803365"/>
                  </a:lnTo>
                  <a:lnTo>
                    <a:pt x="1433194" y="825892"/>
                  </a:lnTo>
                  <a:lnTo>
                    <a:pt x="1390410" y="846884"/>
                  </a:lnTo>
                  <a:lnTo>
                    <a:pt x="1345173" y="866260"/>
                  </a:lnTo>
                  <a:lnTo>
                    <a:pt x="1297628" y="883939"/>
                  </a:lnTo>
                  <a:lnTo>
                    <a:pt x="1247919" y="899840"/>
                  </a:lnTo>
                  <a:lnTo>
                    <a:pt x="1196190" y="913882"/>
                  </a:lnTo>
                  <a:lnTo>
                    <a:pt x="1142583" y="925986"/>
                  </a:lnTo>
                  <a:lnTo>
                    <a:pt x="1087245" y="936070"/>
                  </a:lnTo>
                  <a:lnTo>
                    <a:pt x="1030317" y="944054"/>
                  </a:lnTo>
                  <a:lnTo>
                    <a:pt x="971944" y="949856"/>
                  </a:lnTo>
                  <a:lnTo>
                    <a:pt x="912270" y="953397"/>
                  </a:lnTo>
                  <a:lnTo>
                    <a:pt x="851439" y="954595"/>
                  </a:lnTo>
                  <a:lnTo>
                    <a:pt x="790643" y="953397"/>
                  </a:lnTo>
                  <a:lnTo>
                    <a:pt x="730999" y="949856"/>
                  </a:lnTo>
                  <a:lnTo>
                    <a:pt x="672651" y="944054"/>
                  </a:lnTo>
                  <a:lnTo>
                    <a:pt x="615743" y="936070"/>
                  </a:lnTo>
                  <a:lnTo>
                    <a:pt x="560421" y="925986"/>
                  </a:lnTo>
                  <a:lnTo>
                    <a:pt x="506827" y="913882"/>
                  </a:lnTo>
                  <a:lnTo>
                    <a:pt x="455107" y="899840"/>
                  </a:lnTo>
                  <a:lnTo>
                    <a:pt x="405404" y="883939"/>
                  </a:lnTo>
                  <a:lnTo>
                    <a:pt x="357862" y="866260"/>
                  </a:lnTo>
                  <a:lnTo>
                    <a:pt x="312626" y="846884"/>
                  </a:lnTo>
                  <a:lnTo>
                    <a:pt x="269841" y="825892"/>
                  </a:lnTo>
                  <a:lnTo>
                    <a:pt x="229649" y="803365"/>
                  </a:lnTo>
                  <a:lnTo>
                    <a:pt x="192196" y="779383"/>
                  </a:lnTo>
                  <a:lnTo>
                    <a:pt x="157625" y="754026"/>
                  </a:lnTo>
                  <a:lnTo>
                    <a:pt x="126082" y="727377"/>
                  </a:lnTo>
                  <a:lnTo>
                    <a:pt x="97709" y="699514"/>
                  </a:lnTo>
                  <a:lnTo>
                    <a:pt x="72651" y="670519"/>
                  </a:lnTo>
                  <a:lnTo>
                    <a:pt x="33058" y="609457"/>
                  </a:lnTo>
                  <a:lnTo>
                    <a:pt x="8456" y="544834"/>
                  </a:lnTo>
                  <a:lnTo>
                    <a:pt x="0" y="477297"/>
                  </a:lnTo>
                  <a:lnTo>
                    <a:pt x="2138" y="443205"/>
                  </a:lnTo>
                  <a:lnTo>
                    <a:pt x="18811" y="377045"/>
                  </a:lnTo>
                  <a:lnTo>
                    <a:pt x="51053" y="314121"/>
                  </a:lnTo>
                  <a:lnTo>
                    <a:pt x="97709" y="255081"/>
                  </a:lnTo>
                  <a:lnTo>
                    <a:pt x="126082" y="227218"/>
                  </a:lnTo>
                  <a:lnTo>
                    <a:pt x="157625" y="200568"/>
                  </a:lnTo>
                  <a:lnTo>
                    <a:pt x="192196" y="175212"/>
                  </a:lnTo>
                  <a:lnTo>
                    <a:pt x="229649" y="151229"/>
                  </a:lnTo>
                  <a:lnTo>
                    <a:pt x="269841" y="128702"/>
                  </a:lnTo>
                  <a:lnTo>
                    <a:pt x="312626" y="107710"/>
                  </a:lnTo>
                  <a:lnTo>
                    <a:pt x="357862" y="88335"/>
                  </a:lnTo>
                  <a:lnTo>
                    <a:pt x="405404" y="70656"/>
                  </a:lnTo>
                  <a:lnTo>
                    <a:pt x="455107" y="54755"/>
                  </a:lnTo>
                  <a:lnTo>
                    <a:pt x="506827" y="40712"/>
                  </a:lnTo>
                  <a:lnTo>
                    <a:pt x="560421" y="28608"/>
                  </a:lnTo>
                  <a:lnTo>
                    <a:pt x="615743" y="18524"/>
                  </a:lnTo>
                  <a:lnTo>
                    <a:pt x="672651" y="10541"/>
                  </a:lnTo>
                  <a:lnTo>
                    <a:pt x="730999" y="4738"/>
                  </a:lnTo>
                  <a:lnTo>
                    <a:pt x="790643" y="1198"/>
                  </a:lnTo>
                  <a:lnTo>
                    <a:pt x="851439" y="0"/>
                  </a:lnTo>
                  <a:lnTo>
                    <a:pt x="912270" y="1198"/>
                  </a:lnTo>
                  <a:lnTo>
                    <a:pt x="971944" y="4738"/>
                  </a:lnTo>
                  <a:lnTo>
                    <a:pt x="1030317" y="10541"/>
                  </a:lnTo>
                  <a:lnTo>
                    <a:pt x="1087245" y="18524"/>
                  </a:lnTo>
                  <a:lnTo>
                    <a:pt x="1142583" y="28608"/>
                  </a:lnTo>
                  <a:lnTo>
                    <a:pt x="1196190" y="40712"/>
                  </a:lnTo>
                  <a:lnTo>
                    <a:pt x="1247919" y="54755"/>
                  </a:lnTo>
                  <a:lnTo>
                    <a:pt x="1297628" y="70656"/>
                  </a:lnTo>
                  <a:lnTo>
                    <a:pt x="1345173" y="88335"/>
                  </a:lnTo>
                  <a:lnTo>
                    <a:pt x="1390410" y="107710"/>
                  </a:lnTo>
                  <a:lnTo>
                    <a:pt x="1433194" y="128702"/>
                  </a:lnTo>
                  <a:lnTo>
                    <a:pt x="1473382" y="151229"/>
                  </a:lnTo>
                  <a:lnTo>
                    <a:pt x="1510831" y="175212"/>
                  </a:lnTo>
                  <a:lnTo>
                    <a:pt x="1545396" y="200568"/>
                  </a:lnTo>
                  <a:lnTo>
                    <a:pt x="1576933" y="227218"/>
                  </a:lnTo>
                  <a:lnTo>
                    <a:pt x="1605299" y="255081"/>
                  </a:lnTo>
                  <a:lnTo>
                    <a:pt x="1630350" y="284075"/>
                  </a:lnTo>
                  <a:lnTo>
                    <a:pt x="1669929" y="345138"/>
                  </a:lnTo>
                  <a:lnTo>
                    <a:pt x="1694521" y="409760"/>
                  </a:lnTo>
                  <a:lnTo>
                    <a:pt x="1702974" y="477297"/>
                  </a:lnTo>
                  <a:close/>
                </a:path>
              </a:pathLst>
            </a:custGeom>
            <a:ln w="114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37889" y="5544502"/>
              <a:ext cx="7856855" cy="550545"/>
            </a:xfrm>
            <a:custGeom>
              <a:avLst/>
              <a:gdLst/>
              <a:ahLst/>
              <a:cxnLst/>
              <a:rect l="l" t="t" r="r" b="b"/>
              <a:pathLst>
                <a:path w="7856855" h="550545">
                  <a:moveTo>
                    <a:pt x="7856315" y="550068"/>
                  </a:moveTo>
                  <a:lnTo>
                    <a:pt x="0" y="550068"/>
                  </a:lnTo>
                  <a:lnTo>
                    <a:pt x="0" y="0"/>
                  </a:lnTo>
                  <a:lnTo>
                    <a:pt x="7856315" y="0"/>
                  </a:lnTo>
                  <a:lnTo>
                    <a:pt x="7856315" y="550068"/>
                  </a:lnTo>
                  <a:close/>
                </a:path>
              </a:pathLst>
            </a:custGeom>
            <a:ln w="114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168393" y="3945397"/>
            <a:ext cx="1355090" cy="485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38430">
              <a:lnSpc>
                <a:spcPct val="101000"/>
              </a:lnSpc>
              <a:spcBef>
                <a:spcPts val="95"/>
              </a:spcBef>
            </a:pPr>
            <a:r>
              <a:rPr sz="1500" dirty="0">
                <a:latin typeface="Arial" panose="020B0604020202020204"/>
                <a:cs typeface="Arial" panose="020B0604020202020204"/>
              </a:rPr>
              <a:t>Interprocess  C</a:t>
            </a:r>
            <a:r>
              <a:rPr sz="1500" spc="-5" dirty="0">
                <a:latin typeface="Arial" panose="020B0604020202020204"/>
                <a:cs typeface="Arial" panose="020B0604020202020204"/>
              </a:rPr>
              <a:t>o</a:t>
            </a:r>
            <a:r>
              <a:rPr sz="1500" spc="15" dirty="0">
                <a:latin typeface="Arial" panose="020B0604020202020204"/>
                <a:cs typeface="Arial" panose="020B0604020202020204"/>
              </a:rPr>
              <a:t>m</a:t>
            </a:r>
            <a:r>
              <a:rPr sz="1500" dirty="0">
                <a:latin typeface="Arial" panose="020B0604020202020204"/>
                <a:cs typeface="Arial" panose="020B0604020202020204"/>
              </a:rPr>
              <a:t>m</a:t>
            </a:r>
            <a:r>
              <a:rPr sz="1500" spc="10" dirty="0">
                <a:latin typeface="Arial" panose="020B0604020202020204"/>
                <a:cs typeface="Arial" panose="020B0604020202020204"/>
              </a:rPr>
              <a:t>u</a:t>
            </a:r>
            <a:r>
              <a:rPr sz="1500" spc="-5" dirty="0">
                <a:latin typeface="Arial" panose="020B0604020202020204"/>
                <a:cs typeface="Arial" panose="020B0604020202020204"/>
              </a:rPr>
              <a:t>ni</a:t>
            </a:r>
            <a:r>
              <a:rPr sz="1500" dirty="0">
                <a:latin typeface="Arial" panose="020B0604020202020204"/>
                <a:cs typeface="Arial" panose="020B0604020202020204"/>
              </a:rPr>
              <a:t>c</a:t>
            </a:r>
            <a:r>
              <a:rPr sz="1500" spc="10" dirty="0">
                <a:latin typeface="Arial" panose="020B0604020202020204"/>
                <a:cs typeface="Arial" panose="020B0604020202020204"/>
              </a:rPr>
              <a:t>a</a:t>
            </a:r>
            <a:r>
              <a:rPr sz="1500" spc="-15" dirty="0">
                <a:latin typeface="Arial" panose="020B0604020202020204"/>
                <a:cs typeface="Arial" panose="020B0604020202020204"/>
              </a:rPr>
              <a:t>t</a:t>
            </a:r>
            <a:r>
              <a:rPr sz="1500" spc="10" dirty="0">
                <a:latin typeface="Arial" panose="020B0604020202020204"/>
                <a:cs typeface="Arial" panose="020B0604020202020204"/>
              </a:rPr>
              <a:t>i</a:t>
            </a:r>
            <a:r>
              <a:rPr sz="1500" spc="-5" dirty="0">
                <a:latin typeface="Arial" panose="020B0604020202020204"/>
                <a:cs typeface="Arial" panose="020B0604020202020204"/>
              </a:rPr>
              <a:t>o</a:t>
            </a:r>
            <a:r>
              <a:rPr sz="1500" spc="5" dirty="0">
                <a:latin typeface="Arial" panose="020B0604020202020204"/>
                <a:cs typeface="Arial" panose="020B0604020202020204"/>
              </a:rPr>
              <a:t>n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778345" y="3666997"/>
            <a:ext cx="1715135" cy="967105"/>
            <a:chOff x="3778345" y="3666997"/>
            <a:chExt cx="1715135" cy="967105"/>
          </a:xfrm>
        </p:grpSpPr>
        <p:sp>
          <p:nvSpPr>
            <p:cNvPr id="18" name="object 18"/>
            <p:cNvSpPr/>
            <p:nvPr/>
          </p:nvSpPr>
          <p:spPr>
            <a:xfrm>
              <a:off x="3784377" y="3673030"/>
              <a:ext cx="1703070" cy="955040"/>
            </a:xfrm>
            <a:custGeom>
              <a:avLst/>
              <a:gdLst/>
              <a:ahLst/>
              <a:cxnLst/>
              <a:rect l="l" t="t" r="r" b="b"/>
              <a:pathLst>
                <a:path w="1703070" h="955039">
                  <a:moveTo>
                    <a:pt x="851439" y="954595"/>
                  </a:moveTo>
                  <a:lnTo>
                    <a:pt x="790643" y="953397"/>
                  </a:lnTo>
                  <a:lnTo>
                    <a:pt x="730999" y="949856"/>
                  </a:lnTo>
                  <a:lnTo>
                    <a:pt x="672651" y="944054"/>
                  </a:lnTo>
                  <a:lnTo>
                    <a:pt x="615743" y="936070"/>
                  </a:lnTo>
                  <a:lnTo>
                    <a:pt x="560421" y="925986"/>
                  </a:lnTo>
                  <a:lnTo>
                    <a:pt x="506827" y="913882"/>
                  </a:lnTo>
                  <a:lnTo>
                    <a:pt x="455107" y="899840"/>
                  </a:lnTo>
                  <a:lnTo>
                    <a:pt x="405404" y="883939"/>
                  </a:lnTo>
                  <a:lnTo>
                    <a:pt x="357862" y="866260"/>
                  </a:lnTo>
                  <a:lnTo>
                    <a:pt x="312626" y="846884"/>
                  </a:lnTo>
                  <a:lnTo>
                    <a:pt x="269841" y="825892"/>
                  </a:lnTo>
                  <a:lnTo>
                    <a:pt x="229649" y="803365"/>
                  </a:lnTo>
                  <a:lnTo>
                    <a:pt x="192196" y="779383"/>
                  </a:lnTo>
                  <a:lnTo>
                    <a:pt x="157625" y="754026"/>
                  </a:lnTo>
                  <a:lnTo>
                    <a:pt x="126082" y="727377"/>
                  </a:lnTo>
                  <a:lnTo>
                    <a:pt x="97709" y="699514"/>
                  </a:lnTo>
                  <a:lnTo>
                    <a:pt x="72651" y="670519"/>
                  </a:lnTo>
                  <a:lnTo>
                    <a:pt x="33058" y="609457"/>
                  </a:lnTo>
                  <a:lnTo>
                    <a:pt x="8456" y="544834"/>
                  </a:lnTo>
                  <a:lnTo>
                    <a:pt x="0" y="477297"/>
                  </a:lnTo>
                  <a:lnTo>
                    <a:pt x="2138" y="443205"/>
                  </a:lnTo>
                  <a:lnTo>
                    <a:pt x="18811" y="377045"/>
                  </a:lnTo>
                  <a:lnTo>
                    <a:pt x="51053" y="314121"/>
                  </a:lnTo>
                  <a:lnTo>
                    <a:pt x="97709" y="255081"/>
                  </a:lnTo>
                  <a:lnTo>
                    <a:pt x="126082" y="227218"/>
                  </a:lnTo>
                  <a:lnTo>
                    <a:pt x="157625" y="200568"/>
                  </a:lnTo>
                  <a:lnTo>
                    <a:pt x="192196" y="175212"/>
                  </a:lnTo>
                  <a:lnTo>
                    <a:pt x="229649" y="151229"/>
                  </a:lnTo>
                  <a:lnTo>
                    <a:pt x="269841" y="128702"/>
                  </a:lnTo>
                  <a:lnTo>
                    <a:pt x="312626" y="107710"/>
                  </a:lnTo>
                  <a:lnTo>
                    <a:pt x="357862" y="88335"/>
                  </a:lnTo>
                  <a:lnTo>
                    <a:pt x="405404" y="70656"/>
                  </a:lnTo>
                  <a:lnTo>
                    <a:pt x="455107" y="54755"/>
                  </a:lnTo>
                  <a:lnTo>
                    <a:pt x="506827" y="40712"/>
                  </a:lnTo>
                  <a:lnTo>
                    <a:pt x="560421" y="28608"/>
                  </a:lnTo>
                  <a:lnTo>
                    <a:pt x="615743" y="18524"/>
                  </a:lnTo>
                  <a:lnTo>
                    <a:pt x="672651" y="10541"/>
                  </a:lnTo>
                  <a:lnTo>
                    <a:pt x="730999" y="4738"/>
                  </a:lnTo>
                  <a:lnTo>
                    <a:pt x="790643" y="1198"/>
                  </a:lnTo>
                  <a:lnTo>
                    <a:pt x="851439" y="0"/>
                  </a:lnTo>
                  <a:lnTo>
                    <a:pt x="912270" y="1198"/>
                  </a:lnTo>
                  <a:lnTo>
                    <a:pt x="971944" y="4738"/>
                  </a:lnTo>
                  <a:lnTo>
                    <a:pt x="1030317" y="10541"/>
                  </a:lnTo>
                  <a:lnTo>
                    <a:pt x="1087245" y="18524"/>
                  </a:lnTo>
                  <a:lnTo>
                    <a:pt x="1142583" y="28608"/>
                  </a:lnTo>
                  <a:lnTo>
                    <a:pt x="1196190" y="40712"/>
                  </a:lnTo>
                  <a:lnTo>
                    <a:pt x="1247919" y="54755"/>
                  </a:lnTo>
                  <a:lnTo>
                    <a:pt x="1297628" y="70656"/>
                  </a:lnTo>
                  <a:lnTo>
                    <a:pt x="1345173" y="88335"/>
                  </a:lnTo>
                  <a:lnTo>
                    <a:pt x="1390410" y="107710"/>
                  </a:lnTo>
                  <a:lnTo>
                    <a:pt x="1433194" y="128702"/>
                  </a:lnTo>
                  <a:lnTo>
                    <a:pt x="1473382" y="151229"/>
                  </a:lnTo>
                  <a:lnTo>
                    <a:pt x="1510831" y="175212"/>
                  </a:lnTo>
                  <a:lnTo>
                    <a:pt x="1545396" y="200568"/>
                  </a:lnTo>
                  <a:lnTo>
                    <a:pt x="1576933" y="227218"/>
                  </a:lnTo>
                  <a:lnTo>
                    <a:pt x="1605299" y="255081"/>
                  </a:lnTo>
                  <a:lnTo>
                    <a:pt x="1630350" y="284075"/>
                  </a:lnTo>
                  <a:lnTo>
                    <a:pt x="1669929" y="345138"/>
                  </a:lnTo>
                  <a:lnTo>
                    <a:pt x="1694521" y="409760"/>
                  </a:lnTo>
                  <a:lnTo>
                    <a:pt x="1702974" y="477297"/>
                  </a:lnTo>
                  <a:lnTo>
                    <a:pt x="1700837" y="511390"/>
                  </a:lnTo>
                  <a:lnTo>
                    <a:pt x="1684171" y="577550"/>
                  </a:lnTo>
                  <a:lnTo>
                    <a:pt x="1651941" y="640473"/>
                  </a:lnTo>
                  <a:lnTo>
                    <a:pt x="1605299" y="699514"/>
                  </a:lnTo>
                  <a:lnTo>
                    <a:pt x="1576933" y="727377"/>
                  </a:lnTo>
                  <a:lnTo>
                    <a:pt x="1545396" y="754026"/>
                  </a:lnTo>
                  <a:lnTo>
                    <a:pt x="1510831" y="779383"/>
                  </a:lnTo>
                  <a:lnTo>
                    <a:pt x="1473382" y="803365"/>
                  </a:lnTo>
                  <a:lnTo>
                    <a:pt x="1433194" y="825892"/>
                  </a:lnTo>
                  <a:lnTo>
                    <a:pt x="1390410" y="846884"/>
                  </a:lnTo>
                  <a:lnTo>
                    <a:pt x="1345173" y="866260"/>
                  </a:lnTo>
                  <a:lnTo>
                    <a:pt x="1297628" y="883939"/>
                  </a:lnTo>
                  <a:lnTo>
                    <a:pt x="1247919" y="899840"/>
                  </a:lnTo>
                  <a:lnTo>
                    <a:pt x="1196190" y="913882"/>
                  </a:lnTo>
                  <a:lnTo>
                    <a:pt x="1142583" y="925986"/>
                  </a:lnTo>
                  <a:lnTo>
                    <a:pt x="1087245" y="936070"/>
                  </a:lnTo>
                  <a:lnTo>
                    <a:pt x="1030317" y="944054"/>
                  </a:lnTo>
                  <a:lnTo>
                    <a:pt x="971944" y="949856"/>
                  </a:lnTo>
                  <a:lnTo>
                    <a:pt x="912270" y="953397"/>
                  </a:lnTo>
                  <a:lnTo>
                    <a:pt x="851439" y="954595"/>
                  </a:lnTo>
                  <a:close/>
                </a:path>
              </a:pathLst>
            </a:custGeom>
            <a:solidFill>
              <a:srgbClr val="D1D3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784377" y="3673030"/>
              <a:ext cx="1703070" cy="955040"/>
            </a:xfrm>
            <a:custGeom>
              <a:avLst/>
              <a:gdLst/>
              <a:ahLst/>
              <a:cxnLst/>
              <a:rect l="l" t="t" r="r" b="b"/>
              <a:pathLst>
                <a:path w="1703070" h="955039">
                  <a:moveTo>
                    <a:pt x="1702974" y="477297"/>
                  </a:moveTo>
                  <a:lnTo>
                    <a:pt x="1700837" y="511390"/>
                  </a:lnTo>
                  <a:lnTo>
                    <a:pt x="1694521" y="544834"/>
                  </a:lnTo>
                  <a:lnTo>
                    <a:pt x="1669929" y="609457"/>
                  </a:lnTo>
                  <a:lnTo>
                    <a:pt x="1630350" y="670519"/>
                  </a:lnTo>
                  <a:lnTo>
                    <a:pt x="1605299" y="699514"/>
                  </a:lnTo>
                  <a:lnTo>
                    <a:pt x="1576933" y="727377"/>
                  </a:lnTo>
                  <a:lnTo>
                    <a:pt x="1545396" y="754026"/>
                  </a:lnTo>
                  <a:lnTo>
                    <a:pt x="1510831" y="779383"/>
                  </a:lnTo>
                  <a:lnTo>
                    <a:pt x="1473382" y="803365"/>
                  </a:lnTo>
                  <a:lnTo>
                    <a:pt x="1433194" y="825892"/>
                  </a:lnTo>
                  <a:lnTo>
                    <a:pt x="1390410" y="846884"/>
                  </a:lnTo>
                  <a:lnTo>
                    <a:pt x="1345173" y="866260"/>
                  </a:lnTo>
                  <a:lnTo>
                    <a:pt x="1297628" y="883939"/>
                  </a:lnTo>
                  <a:lnTo>
                    <a:pt x="1247919" y="899840"/>
                  </a:lnTo>
                  <a:lnTo>
                    <a:pt x="1196190" y="913882"/>
                  </a:lnTo>
                  <a:lnTo>
                    <a:pt x="1142583" y="925986"/>
                  </a:lnTo>
                  <a:lnTo>
                    <a:pt x="1087245" y="936070"/>
                  </a:lnTo>
                  <a:lnTo>
                    <a:pt x="1030317" y="944054"/>
                  </a:lnTo>
                  <a:lnTo>
                    <a:pt x="971944" y="949856"/>
                  </a:lnTo>
                  <a:lnTo>
                    <a:pt x="912270" y="953397"/>
                  </a:lnTo>
                  <a:lnTo>
                    <a:pt x="851439" y="954595"/>
                  </a:lnTo>
                  <a:lnTo>
                    <a:pt x="790643" y="953397"/>
                  </a:lnTo>
                  <a:lnTo>
                    <a:pt x="730999" y="949856"/>
                  </a:lnTo>
                  <a:lnTo>
                    <a:pt x="672651" y="944054"/>
                  </a:lnTo>
                  <a:lnTo>
                    <a:pt x="615743" y="936070"/>
                  </a:lnTo>
                  <a:lnTo>
                    <a:pt x="560421" y="925986"/>
                  </a:lnTo>
                  <a:lnTo>
                    <a:pt x="506827" y="913882"/>
                  </a:lnTo>
                  <a:lnTo>
                    <a:pt x="455107" y="899840"/>
                  </a:lnTo>
                  <a:lnTo>
                    <a:pt x="405404" y="883939"/>
                  </a:lnTo>
                  <a:lnTo>
                    <a:pt x="357862" y="866260"/>
                  </a:lnTo>
                  <a:lnTo>
                    <a:pt x="312626" y="846884"/>
                  </a:lnTo>
                  <a:lnTo>
                    <a:pt x="269841" y="825892"/>
                  </a:lnTo>
                  <a:lnTo>
                    <a:pt x="229649" y="803365"/>
                  </a:lnTo>
                  <a:lnTo>
                    <a:pt x="192196" y="779383"/>
                  </a:lnTo>
                  <a:lnTo>
                    <a:pt x="157625" y="754026"/>
                  </a:lnTo>
                  <a:lnTo>
                    <a:pt x="126082" y="727377"/>
                  </a:lnTo>
                  <a:lnTo>
                    <a:pt x="97709" y="699514"/>
                  </a:lnTo>
                  <a:lnTo>
                    <a:pt x="72651" y="670519"/>
                  </a:lnTo>
                  <a:lnTo>
                    <a:pt x="33058" y="609457"/>
                  </a:lnTo>
                  <a:lnTo>
                    <a:pt x="8456" y="544834"/>
                  </a:lnTo>
                  <a:lnTo>
                    <a:pt x="0" y="477297"/>
                  </a:lnTo>
                  <a:lnTo>
                    <a:pt x="2138" y="443205"/>
                  </a:lnTo>
                  <a:lnTo>
                    <a:pt x="18811" y="377045"/>
                  </a:lnTo>
                  <a:lnTo>
                    <a:pt x="51053" y="314121"/>
                  </a:lnTo>
                  <a:lnTo>
                    <a:pt x="97709" y="255081"/>
                  </a:lnTo>
                  <a:lnTo>
                    <a:pt x="126082" y="227218"/>
                  </a:lnTo>
                  <a:lnTo>
                    <a:pt x="157625" y="200568"/>
                  </a:lnTo>
                  <a:lnTo>
                    <a:pt x="192196" y="175212"/>
                  </a:lnTo>
                  <a:lnTo>
                    <a:pt x="229649" y="151229"/>
                  </a:lnTo>
                  <a:lnTo>
                    <a:pt x="269841" y="128702"/>
                  </a:lnTo>
                  <a:lnTo>
                    <a:pt x="312626" y="107710"/>
                  </a:lnTo>
                  <a:lnTo>
                    <a:pt x="357862" y="88335"/>
                  </a:lnTo>
                  <a:lnTo>
                    <a:pt x="405404" y="70656"/>
                  </a:lnTo>
                  <a:lnTo>
                    <a:pt x="455107" y="54755"/>
                  </a:lnTo>
                  <a:lnTo>
                    <a:pt x="506827" y="40712"/>
                  </a:lnTo>
                  <a:lnTo>
                    <a:pt x="560421" y="28608"/>
                  </a:lnTo>
                  <a:lnTo>
                    <a:pt x="615743" y="18524"/>
                  </a:lnTo>
                  <a:lnTo>
                    <a:pt x="672651" y="10541"/>
                  </a:lnTo>
                  <a:lnTo>
                    <a:pt x="730999" y="4738"/>
                  </a:lnTo>
                  <a:lnTo>
                    <a:pt x="790643" y="1198"/>
                  </a:lnTo>
                  <a:lnTo>
                    <a:pt x="851439" y="0"/>
                  </a:lnTo>
                  <a:lnTo>
                    <a:pt x="912270" y="1198"/>
                  </a:lnTo>
                  <a:lnTo>
                    <a:pt x="971944" y="4738"/>
                  </a:lnTo>
                  <a:lnTo>
                    <a:pt x="1030317" y="10541"/>
                  </a:lnTo>
                  <a:lnTo>
                    <a:pt x="1087245" y="18524"/>
                  </a:lnTo>
                  <a:lnTo>
                    <a:pt x="1142583" y="28608"/>
                  </a:lnTo>
                  <a:lnTo>
                    <a:pt x="1196190" y="40712"/>
                  </a:lnTo>
                  <a:lnTo>
                    <a:pt x="1247919" y="54755"/>
                  </a:lnTo>
                  <a:lnTo>
                    <a:pt x="1297628" y="70656"/>
                  </a:lnTo>
                  <a:lnTo>
                    <a:pt x="1345173" y="88335"/>
                  </a:lnTo>
                  <a:lnTo>
                    <a:pt x="1390410" y="107710"/>
                  </a:lnTo>
                  <a:lnTo>
                    <a:pt x="1433194" y="128702"/>
                  </a:lnTo>
                  <a:lnTo>
                    <a:pt x="1473382" y="151229"/>
                  </a:lnTo>
                  <a:lnTo>
                    <a:pt x="1510831" y="175212"/>
                  </a:lnTo>
                  <a:lnTo>
                    <a:pt x="1545396" y="200568"/>
                  </a:lnTo>
                  <a:lnTo>
                    <a:pt x="1576933" y="227218"/>
                  </a:lnTo>
                  <a:lnTo>
                    <a:pt x="1605299" y="255081"/>
                  </a:lnTo>
                  <a:lnTo>
                    <a:pt x="1630350" y="284075"/>
                  </a:lnTo>
                  <a:lnTo>
                    <a:pt x="1669929" y="345138"/>
                  </a:lnTo>
                  <a:lnTo>
                    <a:pt x="1694521" y="409760"/>
                  </a:lnTo>
                  <a:lnTo>
                    <a:pt x="1702974" y="477297"/>
                  </a:lnTo>
                  <a:close/>
                </a:path>
              </a:pathLst>
            </a:custGeom>
            <a:ln w="114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4117337" y="3884436"/>
            <a:ext cx="1037590" cy="485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60020">
              <a:lnSpc>
                <a:spcPct val="101000"/>
              </a:lnSpc>
              <a:spcBef>
                <a:spcPts val="95"/>
              </a:spcBef>
            </a:pPr>
            <a:r>
              <a:rPr sz="1500" dirty="0">
                <a:latin typeface="Arial" panose="020B0604020202020204"/>
                <a:cs typeface="Arial" panose="020B0604020202020204"/>
              </a:rPr>
              <a:t>memory  m</a:t>
            </a:r>
            <a:r>
              <a:rPr sz="1500" spc="10" dirty="0">
                <a:latin typeface="Arial" panose="020B0604020202020204"/>
                <a:cs typeface="Arial" panose="020B0604020202020204"/>
              </a:rPr>
              <a:t>a</a:t>
            </a:r>
            <a:r>
              <a:rPr sz="1500" spc="-5" dirty="0">
                <a:latin typeface="Arial" panose="020B0604020202020204"/>
                <a:cs typeface="Arial" panose="020B0604020202020204"/>
              </a:rPr>
              <a:t>n</a:t>
            </a:r>
            <a:r>
              <a:rPr sz="1500" spc="10" dirty="0">
                <a:latin typeface="Arial" panose="020B0604020202020204"/>
                <a:cs typeface="Arial" panose="020B0604020202020204"/>
              </a:rPr>
              <a:t>a</a:t>
            </a:r>
            <a:r>
              <a:rPr sz="1500" spc="-5" dirty="0">
                <a:latin typeface="Arial" panose="020B0604020202020204"/>
                <a:cs typeface="Arial" panose="020B0604020202020204"/>
              </a:rPr>
              <a:t>g</a:t>
            </a:r>
            <a:r>
              <a:rPr sz="1500" spc="15" dirty="0">
                <a:latin typeface="Arial" panose="020B0604020202020204"/>
                <a:cs typeface="Arial" panose="020B0604020202020204"/>
              </a:rPr>
              <a:t>m</a:t>
            </a:r>
            <a:r>
              <a:rPr sz="1500" spc="-5" dirty="0">
                <a:latin typeface="Arial" panose="020B0604020202020204"/>
                <a:cs typeface="Arial" panose="020B0604020202020204"/>
              </a:rPr>
              <a:t>e</a:t>
            </a:r>
            <a:r>
              <a:rPr sz="1500" spc="10" dirty="0">
                <a:latin typeface="Arial" panose="020B0604020202020204"/>
                <a:cs typeface="Arial" panose="020B0604020202020204"/>
              </a:rPr>
              <a:t>n</a:t>
            </a:r>
            <a:r>
              <a:rPr sz="1500" dirty="0">
                <a:latin typeface="Arial" panose="020B0604020202020204"/>
                <a:cs typeface="Arial" panose="020B0604020202020204"/>
              </a:rPr>
              <a:t>t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281991" y="3666997"/>
            <a:ext cx="1715135" cy="967105"/>
            <a:chOff x="6281991" y="3666997"/>
            <a:chExt cx="1715135" cy="967105"/>
          </a:xfrm>
        </p:grpSpPr>
        <p:sp>
          <p:nvSpPr>
            <p:cNvPr id="22" name="object 22"/>
            <p:cNvSpPr/>
            <p:nvPr/>
          </p:nvSpPr>
          <p:spPr>
            <a:xfrm>
              <a:off x="6288023" y="3673030"/>
              <a:ext cx="1703070" cy="955040"/>
            </a:xfrm>
            <a:custGeom>
              <a:avLst/>
              <a:gdLst/>
              <a:ahLst/>
              <a:cxnLst/>
              <a:rect l="l" t="t" r="r" b="b"/>
              <a:pathLst>
                <a:path w="1703070" h="955039">
                  <a:moveTo>
                    <a:pt x="851439" y="954595"/>
                  </a:moveTo>
                  <a:lnTo>
                    <a:pt x="790643" y="953397"/>
                  </a:lnTo>
                  <a:lnTo>
                    <a:pt x="730999" y="949856"/>
                  </a:lnTo>
                  <a:lnTo>
                    <a:pt x="672651" y="944054"/>
                  </a:lnTo>
                  <a:lnTo>
                    <a:pt x="615743" y="936070"/>
                  </a:lnTo>
                  <a:lnTo>
                    <a:pt x="560421" y="925986"/>
                  </a:lnTo>
                  <a:lnTo>
                    <a:pt x="506827" y="913882"/>
                  </a:lnTo>
                  <a:lnTo>
                    <a:pt x="455107" y="899840"/>
                  </a:lnTo>
                  <a:lnTo>
                    <a:pt x="405404" y="883939"/>
                  </a:lnTo>
                  <a:lnTo>
                    <a:pt x="357862" y="866260"/>
                  </a:lnTo>
                  <a:lnTo>
                    <a:pt x="312626" y="846884"/>
                  </a:lnTo>
                  <a:lnTo>
                    <a:pt x="269841" y="825892"/>
                  </a:lnTo>
                  <a:lnTo>
                    <a:pt x="229649" y="803365"/>
                  </a:lnTo>
                  <a:lnTo>
                    <a:pt x="192196" y="779383"/>
                  </a:lnTo>
                  <a:lnTo>
                    <a:pt x="157625" y="754026"/>
                  </a:lnTo>
                  <a:lnTo>
                    <a:pt x="126082" y="727377"/>
                  </a:lnTo>
                  <a:lnTo>
                    <a:pt x="97709" y="699514"/>
                  </a:lnTo>
                  <a:lnTo>
                    <a:pt x="72651" y="670519"/>
                  </a:lnTo>
                  <a:lnTo>
                    <a:pt x="33058" y="609457"/>
                  </a:lnTo>
                  <a:lnTo>
                    <a:pt x="8456" y="544834"/>
                  </a:lnTo>
                  <a:lnTo>
                    <a:pt x="0" y="477297"/>
                  </a:lnTo>
                  <a:lnTo>
                    <a:pt x="2138" y="443205"/>
                  </a:lnTo>
                  <a:lnTo>
                    <a:pt x="18811" y="377045"/>
                  </a:lnTo>
                  <a:lnTo>
                    <a:pt x="51053" y="314121"/>
                  </a:lnTo>
                  <a:lnTo>
                    <a:pt x="97709" y="255081"/>
                  </a:lnTo>
                  <a:lnTo>
                    <a:pt x="126082" y="227218"/>
                  </a:lnTo>
                  <a:lnTo>
                    <a:pt x="157625" y="200568"/>
                  </a:lnTo>
                  <a:lnTo>
                    <a:pt x="192196" y="175212"/>
                  </a:lnTo>
                  <a:lnTo>
                    <a:pt x="229649" y="151229"/>
                  </a:lnTo>
                  <a:lnTo>
                    <a:pt x="269841" y="128702"/>
                  </a:lnTo>
                  <a:lnTo>
                    <a:pt x="312626" y="107710"/>
                  </a:lnTo>
                  <a:lnTo>
                    <a:pt x="357862" y="88335"/>
                  </a:lnTo>
                  <a:lnTo>
                    <a:pt x="405404" y="70656"/>
                  </a:lnTo>
                  <a:lnTo>
                    <a:pt x="455107" y="54755"/>
                  </a:lnTo>
                  <a:lnTo>
                    <a:pt x="506827" y="40712"/>
                  </a:lnTo>
                  <a:lnTo>
                    <a:pt x="560421" y="28608"/>
                  </a:lnTo>
                  <a:lnTo>
                    <a:pt x="615743" y="18524"/>
                  </a:lnTo>
                  <a:lnTo>
                    <a:pt x="672651" y="10541"/>
                  </a:lnTo>
                  <a:lnTo>
                    <a:pt x="730999" y="4738"/>
                  </a:lnTo>
                  <a:lnTo>
                    <a:pt x="790643" y="1198"/>
                  </a:lnTo>
                  <a:lnTo>
                    <a:pt x="851439" y="0"/>
                  </a:lnTo>
                  <a:lnTo>
                    <a:pt x="912270" y="1198"/>
                  </a:lnTo>
                  <a:lnTo>
                    <a:pt x="971944" y="4738"/>
                  </a:lnTo>
                  <a:lnTo>
                    <a:pt x="1030317" y="10541"/>
                  </a:lnTo>
                  <a:lnTo>
                    <a:pt x="1087245" y="18524"/>
                  </a:lnTo>
                  <a:lnTo>
                    <a:pt x="1142583" y="28608"/>
                  </a:lnTo>
                  <a:lnTo>
                    <a:pt x="1196190" y="40712"/>
                  </a:lnTo>
                  <a:lnTo>
                    <a:pt x="1247919" y="54755"/>
                  </a:lnTo>
                  <a:lnTo>
                    <a:pt x="1297628" y="70656"/>
                  </a:lnTo>
                  <a:lnTo>
                    <a:pt x="1345173" y="88335"/>
                  </a:lnTo>
                  <a:lnTo>
                    <a:pt x="1390410" y="107710"/>
                  </a:lnTo>
                  <a:lnTo>
                    <a:pt x="1433194" y="128702"/>
                  </a:lnTo>
                  <a:lnTo>
                    <a:pt x="1473382" y="151229"/>
                  </a:lnTo>
                  <a:lnTo>
                    <a:pt x="1510831" y="175212"/>
                  </a:lnTo>
                  <a:lnTo>
                    <a:pt x="1545396" y="200568"/>
                  </a:lnTo>
                  <a:lnTo>
                    <a:pt x="1576933" y="227218"/>
                  </a:lnTo>
                  <a:lnTo>
                    <a:pt x="1605299" y="255081"/>
                  </a:lnTo>
                  <a:lnTo>
                    <a:pt x="1630350" y="284075"/>
                  </a:lnTo>
                  <a:lnTo>
                    <a:pt x="1669929" y="345138"/>
                  </a:lnTo>
                  <a:lnTo>
                    <a:pt x="1694521" y="409760"/>
                  </a:lnTo>
                  <a:lnTo>
                    <a:pt x="1702974" y="477297"/>
                  </a:lnTo>
                  <a:lnTo>
                    <a:pt x="1700837" y="511390"/>
                  </a:lnTo>
                  <a:lnTo>
                    <a:pt x="1684171" y="577550"/>
                  </a:lnTo>
                  <a:lnTo>
                    <a:pt x="1651941" y="640473"/>
                  </a:lnTo>
                  <a:lnTo>
                    <a:pt x="1605299" y="699514"/>
                  </a:lnTo>
                  <a:lnTo>
                    <a:pt x="1576933" y="727377"/>
                  </a:lnTo>
                  <a:lnTo>
                    <a:pt x="1545396" y="754026"/>
                  </a:lnTo>
                  <a:lnTo>
                    <a:pt x="1510831" y="779383"/>
                  </a:lnTo>
                  <a:lnTo>
                    <a:pt x="1473382" y="803365"/>
                  </a:lnTo>
                  <a:lnTo>
                    <a:pt x="1433194" y="825892"/>
                  </a:lnTo>
                  <a:lnTo>
                    <a:pt x="1390410" y="846884"/>
                  </a:lnTo>
                  <a:lnTo>
                    <a:pt x="1345173" y="866260"/>
                  </a:lnTo>
                  <a:lnTo>
                    <a:pt x="1297628" y="883939"/>
                  </a:lnTo>
                  <a:lnTo>
                    <a:pt x="1247919" y="899840"/>
                  </a:lnTo>
                  <a:lnTo>
                    <a:pt x="1196190" y="913882"/>
                  </a:lnTo>
                  <a:lnTo>
                    <a:pt x="1142583" y="925986"/>
                  </a:lnTo>
                  <a:lnTo>
                    <a:pt x="1087245" y="936070"/>
                  </a:lnTo>
                  <a:lnTo>
                    <a:pt x="1030317" y="944054"/>
                  </a:lnTo>
                  <a:lnTo>
                    <a:pt x="971944" y="949856"/>
                  </a:lnTo>
                  <a:lnTo>
                    <a:pt x="912270" y="953397"/>
                  </a:lnTo>
                  <a:lnTo>
                    <a:pt x="851439" y="954595"/>
                  </a:lnTo>
                  <a:close/>
                </a:path>
              </a:pathLst>
            </a:custGeom>
            <a:solidFill>
              <a:srgbClr val="D1D3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288023" y="3673030"/>
              <a:ext cx="1703070" cy="955040"/>
            </a:xfrm>
            <a:custGeom>
              <a:avLst/>
              <a:gdLst/>
              <a:ahLst/>
              <a:cxnLst/>
              <a:rect l="l" t="t" r="r" b="b"/>
              <a:pathLst>
                <a:path w="1703070" h="955039">
                  <a:moveTo>
                    <a:pt x="1702974" y="477297"/>
                  </a:moveTo>
                  <a:lnTo>
                    <a:pt x="1700837" y="511390"/>
                  </a:lnTo>
                  <a:lnTo>
                    <a:pt x="1694521" y="544834"/>
                  </a:lnTo>
                  <a:lnTo>
                    <a:pt x="1669929" y="609457"/>
                  </a:lnTo>
                  <a:lnTo>
                    <a:pt x="1630350" y="670519"/>
                  </a:lnTo>
                  <a:lnTo>
                    <a:pt x="1605299" y="699514"/>
                  </a:lnTo>
                  <a:lnTo>
                    <a:pt x="1576933" y="727377"/>
                  </a:lnTo>
                  <a:lnTo>
                    <a:pt x="1545396" y="754026"/>
                  </a:lnTo>
                  <a:lnTo>
                    <a:pt x="1510831" y="779383"/>
                  </a:lnTo>
                  <a:lnTo>
                    <a:pt x="1473382" y="803365"/>
                  </a:lnTo>
                  <a:lnTo>
                    <a:pt x="1433194" y="825892"/>
                  </a:lnTo>
                  <a:lnTo>
                    <a:pt x="1390410" y="846884"/>
                  </a:lnTo>
                  <a:lnTo>
                    <a:pt x="1345173" y="866260"/>
                  </a:lnTo>
                  <a:lnTo>
                    <a:pt x="1297628" y="883939"/>
                  </a:lnTo>
                  <a:lnTo>
                    <a:pt x="1247919" y="899840"/>
                  </a:lnTo>
                  <a:lnTo>
                    <a:pt x="1196190" y="913882"/>
                  </a:lnTo>
                  <a:lnTo>
                    <a:pt x="1142583" y="925986"/>
                  </a:lnTo>
                  <a:lnTo>
                    <a:pt x="1087245" y="936070"/>
                  </a:lnTo>
                  <a:lnTo>
                    <a:pt x="1030317" y="944054"/>
                  </a:lnTo>
                  <a:lnTo>
                    <a:pt x="971944" y="949856"/>
                  </a:lnTo>
                  <a:lnTo>
                    <a:pt x="912270" y="953397"/>
                  </a:lnTo>
                  <a:lnTo>
                    <a:pt x="851439" y="954595"/>
                  </a:lnTo>
                  <a:lnTo>
                    <a:pt x="790643" y="953397"/>
                  </a:lnTo>
                  <a:lnTo>
                    <a:pt x="730999" y="949856"/>
                  </a:lnTo>
                  <a:lnTo>
                    <a:pt x="672651" y="944054"/>
                  </a:lnTo>
                  <a:lnTo>
                    <a:pt x="615743" y="936070"/>
                  </a:lnTo>
                  <a:lnTo>
                    <a:pt x="560421" y="925986"/>
                  </a:lnTo>
                  <a:lnTo>
                    <a:pt x="506827" y="913882"/>
                  </a:lnTo>
                  <a:lnTo>
                    <a:pt x="455107" y="899840"/>
                  </a:lnTo>
                  <a:lnTo>
                    <a:pt x="405404" y="883939"/>
                  </a:lnTo>
                  <a:lnTo>
                    <a:pt x="357862" y="866260"/>
                  </a:lnTo>
                  <a:lnTo>
                    <a:pt x="312626" y="846884"/>
                  </a:lnTo>
                  <a:lnTo>
                    <a:pt x="269841" y="825892"/>
                  </a:lnTo>
                  <a:lnTo>
                    <a:pt x="229649" y="803365"/>
                  </a:lnTo>
                  <a:lnTo>
                    <a:pt x="192196" y="779383"/>
                  </a:lnTo>
                  <a:lnTo>
                    <a:pt x="157625" y="754026"/>
                  </a:lnTo>
                  <a:lnTo>
                    <a:pt x="126082" y="727377"/>
                  </a:lnTo>
                  <a:lnTo>
                    <a:pt x="97709" y="699514"/>
                  </a:lnTo>
                  <a:lnTo>
                    <a:pt x="72651" y="670519"/>
                  </a:lnTo>
                  <a:lnTo>
                    <a:pt x="33058" y="609457"/>
                  </a:lnTo>
                  <a:lnTo>
                    <a:pt x="8456" y="544834"/>
                  </a:lnTo>
                  <a:lnTo>
                    <a:pt x="0" y="477297"/>
                  </a:lnTo>
                  <a:lnTo>
                    <a:pt x="2138" y="443205"/>
                  </a:lnTo>
                  <a:lnTo>
                    <a:pt x="18811" y="377045"/>
                  </a:lnTo>
                  <a:lnTo>
                    <a:pt x="51053" y="314121"/>
                  </a:lnTo>
                  <a:lnTo>
                    <a:pt x="97709" y="255081"/>
                  </a:lnTo>
                  <a:lnTo>
                    <a:pt x="126082" y="227218"/>
                  </a:lnTo>
                  <a:lnTo>
                    <a:pt x="157625" y="200568"/>
                  </a:lnTo>
                  <a:lnTo>
                    <a:pt x="192196" y="175212"/>
                  </a:lnTo>
                  <a:lnTo>
                    <a:pt x="229649" y="151229"/>
                  </a:lnTo>
                  <a:lnTo>
                    <a:pt x="269841" y="128702"/>
                  </a:lnTo>
                  <a:lnTo>
                    <a:pt x="312626" y="107710"/>
                  </a:lnTo>
                  <a:lnTo>
                    <a:pt x="357862" y="88335"/>
                  </a:lnTo>
                  <a:lnTo>
                    <a:pt x="405404" y="70656"/>
                  </a:lnTo>
                  <a:lnTo>
                    <a:pt x="455107" y="54755"/>
                  </a:lnTo>
                  <a:lnTo>
                    <a:pt x="506827" y="40712"/>
                  </a:lnTo>
                  <a:lnTo>
                    <a:pt x="560421" y="28608"/>
                  </a:lnTo>
                  <a:lnTo>
                    <a:pt x="615743" y="18524"/>
                  </a:lnTo>
                  <a:lnTo>
                    <a:pt x="672651" y="10541"/>
                  </a:lnTo>
                  <a:lnTo>
                    <a:pt x="730999" y="4738"/>
                  </a:lnTo>
                  <a:lnTo>
                    <a:pt x="790643" y="1198"/>
                  </a:lnTo>
                  <a:lnTo>
                    <a:pt x="851439" y="0"/>
                  </a:lnTo>
                  <a:lnTo>
                    <a:pt x="912270" y="1198"/>
                  </a:lnTo>
                  <a:lnTo>
                    <a:pt x="971944" y="4738"/>
                  </a:lnTo>
                  <a:lnTo>
                    <a:pt x="1030317" y="10541"/>
                  </a:lnTo>
                  <a:lnTo>
                    <a:pt x="1087245" y="18524"/>
                  </a:lnTo>
                  <a:lnTo>
                    <a:pt x="1142583" y="28608"/>
                  </a:lnTo>
                  <a:lnTo>
                    <a:pt x="1196190" y="40712"/>
                  </a:lnTo>
                  <a:lnTo>
                    <a:pt x="1247919" y="54755"/>
                  </a:lnTo>
                  <a:lnTo>
                    <a:pt x="1297628" y="70656"/>
                  </a:lnTo>
                  <a:lnTo>
                    <a:pt x="1345173" y="88335"/>
                  </a:lnTo>
                  <a:lnTo>
                    <a:pt x="1390410" y="107710"/>
                  </a:lnTo>
                  <a:lnTo>
                    <a:pt x="1433194" y="128702"/>
                  </a:lnTo>
                  <a:lnTo>
                    <a:pt x="1473382" y="151229"/>
                  </a:lnTo>
                  <a:lnTo>
                    <a:pt x="1510831" y="175212"/>
                  </a:lnTo>
                  <a:lnTo>
                    <a:pt x="1545396" y="200568"/>
                  </a:lnTo>
                  <a:lnTo>
                    <a:pt x="1576933" y="227218"/>
                  </a:lnTo>
                  <a:lnTo>
                    <a:pt x="1605299" y="255081"/>
                  </a:lnTo>
                  <a:lnTo>
                    <a:pt x="1630350" y="284075"/>
                  </a:lnTo>
                  <a:lnTo>
                    <a:pt x="1669929" y="345138"/>
                  </a:lnTo>
                  <a:lnTo>
                    <a:pt x="1694521" y="409760"/>
                  </a:lnTo>
                  <a:lnTo>
                    <a:pt x="1702974" y="477297"/>
                  </a:lnTo>
                  <a:close/>
                </a:path>
              </a:pathLst>
            </a:custGeom>
            <a:ln w="114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668507" y="3884436"/>
            <a:ext cx="941069" cy="4857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10"/>
              </a:spcBef>
            </a:pPr>
            <a:r>
              <a:rPr sz="1500" dirty="0">
                <a:latin typeface="Arial" panose="020B0604020202020204"/>
                <a:cs typeface="Arial" panose="020B0604020202020204"/>
              </a:rPr>
              <a:t>CPU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500" dirty="0">
                <a:latin typeface="Arial" panose="020B0604020202020204"/>
                <a:cs typeface="Arial" panose="020B0604020202020204"/>
              </a:rPr>
              <a:t>sc</a:t>
            </a:r>
            <a:r>
              <a:rPr sz="1500" spc="10" dirty="0">
                <a:latin typeface="Arial" panose="020B0604020202020204"/>
                <a:cs typeface="Arial" panose="020B0604020202020204"/>
              </a:rPr>
              <a:t>h</a:t>
            </a:r>
            <a:r>
              <a:rPr sz="1500" spc="-5" dirty="0">
                <a:latin typeface="Arial" panose="020B0604020202020204"/>
                <a:cs typeface="Arial" panose="020B0604020202020204"/>
              </a:rPr>
              <a:t>ed</a:t>
            </a:r>
            <a:r>
              <a:rPr sz="1500" spc="10" dirty="0">
                <a:latin typeface="Arial" panose="020B0604020202020204"/>
                <a:cs typeface="Arial" panose="020B0604020202020204"/>
              </a:rPr>
              <a:t>u</a:t>
            </a:r>
            <a:r>
              <a:rPr sz="1500" spc="-5" dirty="0">
                <a:latin typeface="Arial" panose="020B0604020202020204"/>
                <a:cs typeface="Arial" panose="020B0604020202020204"/>
              </a:rPr>
              <a:t>l</a:t>
            </a:r>
            <a:r>
              <a:rPr sz="1500" spc="10" dirty="0">
                <a:latin typeface="Arial" panose="020B0604020202020204"/>
                <a:cs typeface="Arial" panose="020B0604020202020204"/>
              </a:rPr>
              <a:t>i</a:t>
            </a:r>
            <a:r>
              <a:rPr sz="1500" spc="-5" dirty="0">
                <a:latin typeface="Arial" panose="020B0604020202020204"/>
                <a:cs typeface="Arial" panose="020B0604020202020204"/>
              </a:rPr>
              <a:t>n</a:t>
            </a:r>
            <a:r>
              <a:rPr sz="1500" spc="5" dirty="0">
                <a:latin typeface="Arial" panose="020B0604020202020204"/>
                <a:cs typeface="Arial" panose="020B0604020202020204"/>
              </a:rPr>
              <a:t>g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153507" y="2607754"/>
            <a:ext cx="4646295" cy="971550"/>
            <a:chOff x="2153507" y="2607754"/>
            <a:chExt cx="4646295" cy="971550"/>
          </a:xfrm>
        </p:grpSpPr>
        <p:sp>
          <p:nvSpPr>
            <p:cNvPr id="26" name="object 26"/>
            <p:cNvSpPr/>
            <p:nvPr/>
          </p:nvSpPr>
          <p:spPr>
            <a:xfrm>
              <a:off x="2153501" y="2607767"/>
              <a:ext cx="3215005" cy="971550"/>
            </a:xfrm>
            <a:custGeom>
              <a:avLst/>
              <a:gdLst/>
              <a:ahLst/>
              <a:cxnLst/>
              <a:rect l="l" t="t" r="r" b="b"/>
              <a:pathLst>
                <a:path w="3215004" h="971550">
                  <a:moveTo>
                    <a:pt x="94869" y="792187"/>
                  </a:moveTo>
                  <a:lnTo>
                    <a:pt x="71920" y="792187"/>
                  </a:lnTo>
                  <a:lnTo>
                    <a:pt x="71920" y="827239"/>
                  </a:lnTo>
                  <a:lnTo>
                    <a:pt x="94869" y="827239"/>
                  </a:lnTo>
                  <a:lnTo>
                    <a:pt x="94869" y="792187"/>
                  </a:lnTo>
                  <a:close/>
                </a:path>
                <a:path w="3215004" h="971550">
                  <a:moveTo>
                    <a:pt x="94869" y="729221"/>
                  </a:moveTo>
                  <a:lnTo>
                    <a:pt x="71920" y="729221"/>
                  </a:lnTo>
                  <a:lnTo>
                    <a:pt x="71920" y="764273"/>
                  </a:lnTo>
                  <a:lnTo>
                    <a:pt x="94869" y="764273"/>
                  </a:lnTo>
                  <a:lnTo>
                    <a:pt x="94869" y="729221"/>
                  </a:lnTo>
                  <a:close/>
                </a:path>
                <a:path w="3215004" h="971550">
                  <a:moveTo>
                    <a:pt x="94869" y="666165"/>
                  </a:moveTo>
                  <a:lnTo>
                    <a:pt x="71920" y="666165"/>
                  </a:lnTo>
                  <a:lnTo>
                    <a:pt x="71920" y="701319"/>
                  </a:lnTo>
                  <a:lnTo>
                    <a:pt x="94869" y="701319"/>
                  </a:lnTo>
                  <a:lnTo>
                    <a:pt x="94869" y="666165"/>
                  </a:lnTo>
                  <a:close/>
                </a:path>
                <a:path w="3215004" h="971550">
                  <a:moveTo>
                    <a:pt x="94869" y="602640"/>
                  </a:moveTo>
                  <a:lnTo>
                    <a:pt x="71920" y="602640"/>
                  </a:lnTo>
                  <a:lnTo>
                    <a:pt x="71920" y="638073"/>
                  </a:lnTo>
                  <a:lnTo>
                    <a:pt x="94869" y="638073"/>
                  </a:lnTo>
                  <a:lnTo>
                    <a:pt x="94869" y="602640"/>
                  </a:lnTo>
                  <a:close/>
                </a:path>
                <a:path w="3215004" h="971550">
                  <a:moveTo>
                    <a:pt x="94869" y="539673"/>
                  </a:moveTo>
                  <a:lnTo>
                    <a:pt x="71920" y="539673"/>
                  </a:lnTo>
                  <a:lnTo>
                    <a:pt x="71920" y="574827"/>
                  </a:lnTo>
                  <a:lnTo>
                    <a:pt x="94869" y="574827"/>
                  </a:lnTo>
                  <a:lnTo>
                    <a:pt x="94869" y="539673"/>
                  </a:lnTo>
                  <a:close/>
                </a:path>
                <a:path w="3215004" h="971550">
                  <a:moveTo>
                    <a:pt x="94869" y="476999"/>
                  </a:moveTo>
                  <a:lnTo>
                    <a:pt x="71920" y="476999"/>
                  </a:lnTo>
                  <a:lnTo>
                    <a:pt x="71920" y="512152"/>
                  </a:lnTo>
                  <a:lnTo>
                    <a:pt x="94869" y="512152"/>
                  </a:lnTo>
                  <a:lnTo>
                    <a:pt x="94869" y="476999"/>
                  </a:lnTo>
                  <a:close/>
                </a:path>
                <a:path w="3215004" h="971550">
                  <a:moveTo>
                    <a:pt x="94869" y="413473"/>
                  </a:moveTo>
                  <a:lnTo>
                    <a:pt x="71920" y="413473"/>
                  </a:lnTo>
                  <a:lnTo>
                    <a:pt x="71920" y="448525"/>
                  </a:lnTo>
                  <a:lnTo>
                    <a:pt x="94869" y="448525"/>
                  </a:lnTo>
                  <a:lnTo>
                    <a:pt x="94869" y="413473"/>
                  </a:lnTo>
                  <a:close/>
                </a:path>
                <a:path w="3215004" h="971550">
                  <a:moveTo>
                    <a:pt x="94869" y="350507"/>
                  </a:moveTo>
                  <a:lnTo>
                    <a:pt x="71920" y="350507"/>
                  </a:lnTo>
                  <a:lnTo>
                    <a:pt x="71920" y="385559"/>
                  </a:lnTo>
                  <a:lnTo>
                    <a:pt x="94869" y="385559"/>
                  </a:lnTo>
                  <a:lnTo>
                    <a:pt x="94869" y="350507"/>
                  </a:lnTo>
                  <a:close/>
                </a:path>
                <a:path w="3215004" h="971550">
                  <a:moveTo>
                    <a:pt x="94869" y="287553"/>
                  </a:moveTo>
                  <a:lnTo>
                    <a:pt x="71920" y="287553"/>
                  </a:lnTo>
                  <a:lnTo>
                    <a:pt x="71920" y="322884"/>
                  </a:lnTo>
                  <a:lnTo>
                    <a:pt x="94869" y="322884"/>
                  </a:lnTo>
                  <a:lnTo>
                    <a:pt x="94869" y="287553"/>
                  </a:lnTo>
                  <a:close/>
                </a:path>
                <a:path w="3215004" h="971550">
                  <a:moveTo>
                    <a:pt x="94869" y="224307"/>
                  </a:moveTo>
                  <a:lnTo>
                    <a:pt x="71920" y="224307"/>
                  </a:lnTo>
                  <a:lnTo>
                    <a:pt x="71920" y="259359"/>
                  </a:lnTo>
                  <a:lnTo>
                    <a:pt x="94869" y="259359"/>
                  </a:lnTo>
                  <a:lnTo>
                    <a:pt x="94869" y="224307"/>
                  </a:lnTo>
                  <a:close/>
                </a:path>
                <a:path w="3215004" h="971550">
                  <a:moveTo>
                    <a:pt x="94869" y="161340"/>
                  </a:moveTo>
                  <a:lnTo>
                    <a:pt x="71920" y="161340"/>
                  </a:lnTo>
                  <a:lnTo>
                    <a:pt x="71920" y="196392"/>
                  </a:lnTo>
                  <a:lnTo>
                    <a:pt x="94869" y="196392"/>
                  </a:lnTo>
                  <a:lnTo>
                    <a:pt x="94869" y="161340"/>
                  </a:lnTo>
                  <a:close/>
                </a:path>
                <a:path w="3215004" h="971550">
                  <a:moveTo>
                    <a:pt x="94869" y="98386"/>
                  </a:moveTo>
                  <a:lnTo>
                    <a:pt x="71920" y="98386"/>
                  </a:lnTo>
                  <a:lnTo>
                    <a:pt x="71920" y="133438"/>
                  </a:lnTo>
                  <a:lnTo>
                    <a:pt x="94869" y="133438"/>
                  </a:lnTo>
                  <a:lnTo>
                    <a:pt x="94869" y="98386"/>
                  </a:lnTo>
                  <a:close/>
                </a:path>
                <a:path w="3215004" h="971550">
                  <a:moveTo>
                    <a:pt x="100012" y="857148"/>
                  </a:moveTo>
                  <a:lnTo>
                    <a:pt x="76771" y="857148"/>
                  </a:lnTo>
                  <a:lnTo>
                    <a:pt x="76771" y="895337"/>
                  </a:lnTo>
                  <a:lnTo>
                    <a:pt x="100012" y="895337"/>
                  </a:lnTo>
                  <a:lnTo>
                    <a:pt x="100012" y="857148"/>
                  </a:lnTo>
                  <a:close/>
                </a:path>
                <a:path w="3215004" h="971550">
                  <a:moveTo>
                    <a:pt x="115252" y="941349"/>
                  </a:moveTo>
                  <a:lnTo>
                    <a:pt x="100012" y="941349"/>
                  </a:lnTo>
                  <a:lnTo>
                    <a:pt x="100012" y="926109"/>
                  </a:lnTo>
                  <a:lnTo>
                    <a:pt x="76771" y="926109"/>
                  </a:lnTo>
                  <a:lnTo>
                    <a:pt x="76771" y="964399"/>
                  </a:lnTo>
                  <a:lnTo>
                    <a:pt x="115252" y="964399"/>
                  </a:lnTo>
                  <a:lnTo>
                    <a:pt x="115252" y="941349"/>
                  </a:lnTo>
                  <a:close/>
                </a:path>
                <a:path w="3215004" h="971550">
                  <a:moveTo>
                    <a:pt x="173355" y="86575"/>
                  </a:moveTo>
                  <a:lnTo>
                    <a:pt x="86487" y="0"/>
                  </a:lnTo>
                  <a:lnTo>
                    <a:pt x="0" y="86575"/>
                  </a:lnTo>
                  <a:lnTo>
                    <a:pt x="25908" y="112483"/>
                  </a:lnTo>
                  <a:lnTo>
                    <a:pt x="86487" y="51816"/>
                  </a:lnTo>
                  <a:lnTo>
                    <a:pt x="147447" y="112483"/>
                  </a:lnTo>
                  <a:lnTo>
                    <a:pt x="173355" y="86575"/>
                  </a:lnTo>
                  <a:close/>
                </a:path>
                <a:path w="3215004" h="971550">
                  <a:moveTo>
                    <a:pt x="184213" y="941349"/>
                  </a:moveTo>
                  <a:lnTo>
                    <a:pt x="145732" y="941349"/>
                  </a:lnTo>
                  <a:lnTo>
                    <a:pt x="145732" y="964399"/>
                  </a:lnTo>
                  <a:lnTo>
                    <a:pt x="184213" y="964399"/>
                  </a:lnTo>
                  <a:lnTo>
                    <a:pt x="184213" y="941349"/>
                  </a:lnTo>
                  <a:close/>
                </a:path>
                <a:path w="3215004" h="971550">
                  <a:moveTo>
                    <a:pt x="252603" y="948016"/>
                  </a:moveTo>
                  <a:lnTo>
                    <a:pt x="216408" y="948016"/>
                  </a:lnTo>
                  <a:lnTo>
                    <a:pt x="216408" y="970965"/>
                  </a:lnTo>
                  <a:lnTo>
                    <a:pt x="252603" y="970965"/>
                  </a:lnTo>
                  <a:lnTo>
                    <a:pt x="252603" y="948016"/>
                  </a:lnTo>
                  <a:close/>
                </a:path>
                <a:path w="3215004" h="971550">
                  <a:moveTo>
                    <a:pt x="317563" y="948016"/>
                  </a:moveTo>
                  <a:lnTo>
                    <a:pt x="281368" y="948016"/>
                  </a:lnTo>
                  <a:lnTo>
                    <a:pt x="281368" y="970965"/>
                  </a:lnTo>
                  <a:lnTo>
                    <a:pt x="317563" y="970965"/>
                  </a:lnTo>
                  <a:lnTo>
                    <a:pt x="317563" y="948016"/>
                  </a:lnTo>
                  <a:close/>
                </a:path>
                <a:path w="3215004" h="971550">
                  <a:moveTo>
                    <a:pt x="382524" y="948016"/>
                  </a:moveTo>
                  <a:lnTo>
                    <a:pt x="346329" y="948016"/>
                  </a:lnTo>
                  <a:lnTo>
                    <a:pt x="346329" y="970965"/>
                  </a:lnTo>
                  <a:lnTo>
                    <a:pt x="382524" y="970965"/>
                  </a:lnTo>
                  <a:lnTo>
                    <a:pt x="382524" y="948016"/>
                  </a:lnTo>
                  <a:close/>
                </a:path>
                <a:path w="3215004" h="971550">
                  <a:moveTo>
                    <a:pt x="448056" y="948016"/>
                  </a:moveTo>
                  <a:lnTo>
                    <a:pt x="411861" y="948016"/>
                  </a:lnTo>
                  <a:lnTo>
                    <a:pt x="411861" y="970965"/>
                  </a:lnTo>
                  <a:lnTo>
                    <a:pt x="448056" y="970965"/>
                  </a:lnTo>
                  <a:lnTo>
                    <a:pt x="448056" y="948016"/>
                  </a:lnTo>
                  <a:close/>
                </a:path>
                <a:path w="3215004" h="971550">
                  <a:moveTo>
                    <a:pt x="513016" y="948016"/>
                  </a:moveTo>
                  <a:lnTo>
                    <a:pt x="476821" y="948016"/>
                  </a:lnTo>
                  <a:lnTo>
                    <a:pt x="476821" y="970965"/>
                  </a:lnTo>
                  <a:lnTo>
                    <a:pt x="513016" y="970965"/>
                  </a:lnTo>
                  <a:lnTo>
                    <a:pt x="513016" y="948016"/>
                  </a:lnTo>
                  <a:close/>
                </a:path>
                <a:path w="3215004" h="971550">
                  <a:moveTo>
                    <a:pt x="577977" y="948016"/>
                  </a:moveTo>
                  <a:lnTo>
                    <a:pt x="541680" y="948016"/>
                  </a:lnTo>
                  <a:lnTo>
                    <a:pt x="541680" y="970965"/>
                  </a:lnTo>
                  <a:lnTo>
                    <a:pt x="577977" y="970965"/>
                  </a:lnTo>
                  <a:lnTo>
                    <a:pt x="577977" y="948016"/>
                  </a:lnTo>
                  <a:close/>
                </a:path>
                <a:path w="3215004" h="971550">
                  <a:moveTo>
                    <a:pt x="643420" y="948016"/>
                  </a:moveTo>
                  <a:lnTo>
                    <a:pt x="607212" y="948016"/>
                  </a:lnTo>
                  <a:lnTo>
                    <a:pt x="607212" y="970965"/>
                  </a:lnTo>
                  <a:lnTo>
                    <a:pt x="643420" y="970965"/>
                  </a:lnTo>
                  <a:lnTo>
                    <a:pt x="643420" y="948016"/>
                  </a:lnTo>
                  <a:close/>
                </a:path>
                <a:path w="3215004" h="971550">
                  <a:moveTo>
                    <a:pt x="708367" y="948016"/>
                  </a:moveTo>
                  <a:lnTo>
                    <a:pt x="672185" y="948016"/>
                  </a:lnTo>
                  <a:lnTo>
                    <a:pt x="672185" y="970965"/>
                  </a:lnTo>
                  <a:lnTo>
                    <a:pt x="708367" y="970965"/>
                  </a:lnTo>
                  <a:lnTo>
                    <a:pt x="708367" y="948016"/>
                  </a:lnTo>
                  <a:close/>
                </a:path>
                <a:path w="3215004" h="971550">
                  <a:moveTo>
                    <a:pt x="773328" y="948016"/>
                  </a:moveTo>
                  <a:lnTo>
                    <a:pt x="737146" y="948016"/>
                  </a:lnTo>
                  <a:lnTo>
                    <a:pt x="737146" y="970965"/>
                  </a:lnTo>
                  <a:lnTo>
                    <a:pt x="773328" y="970965"/>
                  </a:lnTo>
                  <a:lnTo>
                    <a:pt x="773328" y="948016"/>
                  </a:lnTo>
                  <a:close/>
                </a:path>
                <a:path w="3215004" h="971550">
                  <a:moveTo>
                    <a:pt x="838873" y="948016"/>
                  </a:moveTo>
                  <a:lnTo>
                    <a:pt x="802678" y="948016"/>
                  </a:lnTo>
                  <a:lnTo>
                    <a:pt x="802678" y="970965"/>
                  </a:lnTo>
                  <a:lnTo>
                    <a:pt x="838873" y="970965"/>
                  </a:lnTo>
                  <a:lnTo>
                    <a:pt x="838873" y="948016"/>
                  </a:lnTo>
                  <a:close/>
                </a:path>
                <a:path w="3215004" h="971550">
                  <a:moveTo>
                    <a:pt x="903833" y="948016"/>
                  </a:moveTo>
                  <a:lnTo>
                    <a:pt x="867638" y="948016"/>
                  </a:lnTo>
                  <a:lnTo>
                    <a:pt x="867638" y="970965"/>
                  </a:lnTo>
                  <a:lnTo>
                    <a:pt x="903833" y="970965"/>
                  </a:lnTo>
                  <a:lnTo>
                    <a:pt x="903833" y="948016"/>
                  </a:lnTo>
                  <a:close/>
                </a:path>
                <a:path w="3215004" h="971550">
                  <a:moveTo>
                    <a:pt x="968794" y="948016"/>
                  </a:moveTo>
                  <a:lnTo>
                    <a:pt x="932599" y="948016"/>
                  </a:lnTo>
                  <a:lnTo>
                    <a:pt x="932599" y="970965"/>
                  </a:lnTo>
                  <a:lnTo>
                    <a:pt x="968794" y="970965"/>
                  </a:lnTo>
                  <a:lnTo>
                    <a:pt x="968794" y="948016"/>
                  </a:lnTo>
                  <a:close/>
                </a:path>
                <a:path w="3215004" h="971550">
                  <a:moveTo>
                    <a:pt x="1034605" y="948016"/>
                  </a:moveTo>
                  <a:lnTo>
                    <a:pt x="998131" y="948016"/>
                  </a:lnTo>
                  <a:lnTo>
                    <a:pt x="998131" y="970965"/>
                  </a:lnTo>
                  <a:lnTo>
                    <a:pt x="1034605" y="970965"/>
                  </a:lnTo>
                  <a:lnTo>
                    <a:pt x="1034605" y="948016"/>
                  </a:lnTo>
                  <a:close/>
                </a:path>
                <a:path w="3215004" h="971550">
                  <a:moveTo>
                    <a:pt x="1099286" y="948016"/>
                  </a:moveTo>
                  <a:lnTo>
                    <a:pt x="1062990" y="948016"/>
                  </a:lnTo>
                  <a:lnTo>
                    <a:pt x="1062990" y="970965"/>
                  </a:lnTo>
                  <a:lnTo>
                    <a:pt x="1099286" y="970965"/>
                  </a:lnTo>
                  <a:lnTo>
                    <a:pt x="1099286" y="948016"/>
                  </a:lnTo>
                  <a:close/>
                </a:path>
                <a:path w="3215004" h="971550">
                  <a:moveTo>
                    <a:pt x="1164424" y="948016"/>
                  </a:moveTo>
                  <a:lnTo>
                    <a:pt x="1127950" y="948016"/>
                  </a:lnTo>
                  <a:lnTo>
                    <a:pt x="1127950" y="970965"/>
                  </a:lnTo>
                  <a:lnTo>
                    <a:pt x="1164424" y="970965"/>
                  </a:lnTo>
                  <a:lnTo>
                    <a:pt x="1164424" y="948016"/>
                  </a:lnTo>
                  <a:close/>
                </a:path>
                <a:path w="3215004" h="971550">
                  <a:moveTo>
                    <a:pt x="1229969" y="948016"/>
                  </a:moveTo>
                  <a:lnTo>
                    <a:pt x="1193482" y="948016"/>
                  </a:lnTo>
                  <a:lnTo>
                    <a:pt x="1193482" y="970965"/>
                  </a:lnTo>
                  <a:lnTo>
                    <a:pt x="1229969" y="970965"/>
                  </a:lnTo>
                  <a:lnTo>
                    <a:pt x="1229969" y="948016"/>
                  </a:lnTo>
                  <a:close/>
                </a:path>
                <a:path w="3215004" h="971550">
                  <a:moveTo>
                    <a:pt x="1294638" y="948016"/>
                  </a:moveTo>
                  <a:lnTo>
                    <a:pt x="1258443" y="948016"/>
                  </a:lnTo>
                  <a:lnTo>
                    <a:pt x="1258443" y="970965"/>
                  </a:lnTo>
                  <a:lnTo>
                    <a:pt x="1294638" y="970965"/>
                  </a:lnTo>
                  <a:lnTo>
                    <a:pt x="1294638" y="948016"/>
                  </a:lnTo>
                  <a:close/>
                </a:path>
                <a:path w="3215004" h="971550">
                  <a:moveTo>
                    <a:pt x="1359890" y="948016"/>
                  </a:moveTo>
                  <a:lnTo>
                    <a:pt x="1323403" y="948016"/>
                  </a:lnTo>
                  <a:lnTo>
                    <a:pt x="1323403" y="970965"/>
                  </a:lnTo>
                  <a:lnTo>
                    <a:pt x="1359890" y="970965"/>
                  </a:lnTo>
                  <a:lnTo>
                    <a:pt x="1359890" y="948016"/>
                  </a:lnTo>
                  <a:close/>
                </a:path>
                <a:path w="3215004" h="971550">
                  <a:moveTo>
                    <a:pt x="1425422" y="948016"/>
                  </a:moveTo>
                  <a:lnTo>
                    <a:pt x="1388935" y="948016"/>
                  </a:lnTo>
                  <a:lnTo>
                    <a:pt x="1388935" y="970965"/>
                  </a:lnTo>
                  <a:lnTo>
                    <a:pt x="1425422" y="970965"/>
                  </a:lnTo>
                  <a:lnTo>
                    <a:pt x="1425422" y="948016"/>
                  </a:lnTo>
                  <a:close/>
                </a:path>
                <a:path w="3215004" h="971550">
                  <a:moveTo>
                    <a:pt x="1490091" y="948016"/>
                  </a:moveTo>
                  <a:lnTo>
                    <a:pt x="1453896" y="948016"/>
                  </a:lnTo>
                  <a:lnTo>
                    <a:pt x="1453896" y="970965"/>
                  </a:lnTo>
                  <a:lnTo>
                    <a:pt x="1490091" y="970965"/>
                  </a:lnTo>
                  <a:lnTo>
                    <a:pt x="1490091" y="948016"/>
                  </a:lnTo>
                  <a:close/>
                </a:path>
                <a:path w="3215004" h="971550">
                  <a:moveTo>
                    <a:pt x="1555343" y="948016"/>
                  </a:moveTo>
                  <a:lnTo>
                    <a:pt x="1519047" y="948016"/>
                  </a:lnTo>
                  <a:lnTo>
                    <a:pt x="1519047" y="970965"/>
                  </a:lnTo>
                  <a:lnTo>
                    <a:pt x="1555343" y="970965"/>
                  </a:lnTo>
                  <a:lnTo>
                    <a:pt x="1555343" y="948016"/>
                  </a:lnTo>
                  <a:close/>
                </a:path>
                <a:path w="3215004" h="971550">
                  <a:moveTo>
                    <a:pt x="1620774" y="948016"/>
                  </a:moveTo>
                  <a:lnTo>
                    <a:pt x="1584579" y="948016"/>
                  </a:lnTo>
                  <a:lnTo>
                    <a:pt x="1584579" y="970965"/>
                  </a:lnTo>
                  <a:lnTo>
                    <a:pt x="1620774" y="970965"/>
                  </a:lnTo>
                  <a:lnTo>
                    <a:pt x="1620774" y="948016"/>
                  </a:lnTo>
                  <a:close/>
                </a:path>
                <a:path w="3215004" h="971550">
                  <a:moveTo>
                    <a:pt x="1685455" y="948016"/>
                  </a:moveTo>
                  <a:lnTo>
                    <a:pt x="1649260" y="948016"/>
                  </a:lnTo>
                  <a:lnTo>
                    <a:pt x="1649260" y="970965"/>
                  </a:lnTo>
                  <a:lnTo>
                    <a:pt x="1685455" y="970965"/>
                  </a:lnTo>
                  <a:lnTo>
                    <a:pt x="1685455" y="948016"/>
                  </a:lnTo>
                  <a:close/>
                </a:path>
                <a:path w="3215004" h="971550">
                  <a:moveTo>
                    <a:pt x="1750695" y="948016"/>
                  </a:moveTo>
                  <a:lnTo>
                    <a:pt x="1714500" y="948016"/>
                  </a:lnTo>
                  <a:lnTo>
                    <a:pt x="1714500" y="970965"/>
                  </a:lnTo>
                  <a:lnTo>
                    <a:pt x="1750695" y="970965"/>
                  </a:lnTo>
                  <a:lnTo>
                    <a:pt x="1750695" y="948016"/>
                  </a:lnTo>
                  <a:close/>
                </a:path>
                <a:path w="3215004" h="971550">
                  <a:moveTo>
                    <a:pt x="1819084" y="942771"/>
                  </a:moveTo>
                  <a:lnTo>
                    <a:pt x="1780895" y="942771"/>
                  </a:lnTo>
                  <a:lnTo>
                    <a:pt x="1780895" y="966114"/>
                  </a:lnTo>
                  <a:lnTo>
                    <a:pt x="1819084" y="966114"/>
                  </a:lnTo>
                  <a:lnTo>
                    <a:pt x="1819084" y="942771"/>
                  </a:lnTo>
                  <a:close/>
                </a:path>
                <a:path w="3215004" h="971550">
                  <a:moveTo>
                    <a:pt x="1888045" y="927531"/>
                  </a:moveTo>
                  <a:lnTo>
                    <a:pt x="1865096" y="927531"/>
                  </a:lnTo>
                  <a:lnTo>
                    <a:pt x="1865096" y="942771"/>
                  </a:lnTo>
                  <a:lnTo>
                    <a:pt x="1849856" y="942771"/>
                  </a:lnTo>
                  <a:lnTo>
                    <a:pt x="1849856" y="966114"/>
                  </a:lnTo>
                  <a:lnTo>
                    <a:pt x="1888045" y="966114"/>
                  </a:lnTo>
                  <a:lnTo>
                    <a:pt x="1888045" y="927531"/>
                  </a:lnTo>
                  <a:close/>
                </a:path>
                <a:path w="3215004" h="971550">
                  <a:moveTo>
                    <a:pt x="1888045" y="858570"/>
                  </a:moveTo>
                  <a:lnTo>
                    <a:pt x="1865096" y="858570"/>
                  </a:lnTo>
                  <a:lnTo>
                    <a:pt x="1865096" y="897051"/>
                  </a:lnTo>
                  <a:lnTo>
                    <a:pt x="1888045" y="897051"/>
                  </a:lnTo>
                  <a:lnTo>
                    <a:pt x="1888045" y="858570"/>
                  </a:lnTo>
                  <a:close/>
                </a:path>
                <a:path w="3215004" h="971550">
                  <a:moveTo>
                    <a:pt x="1895005" y="791895"/>
                  </a:moveTo>
                  <a:lnTo>
                    <a:pt x="1871954" y="791895"/>
                  </a:lnTo>
                  <a:lnTo>
                    <a:pt x="1871954" y="826947"/>
                  </a:lnTo>
                  <a:lnTo>
                    <a:pt x="1895005" y="826947"/>
                  </a:lnTo>
                  <a:lnTo>
                    <a:pt x="1895005" y="791895"/>
                  </a:lnTo>
                  <a:close/>
                </a:path>
                <a:path w="3215004" h="971550">
                  <a:moveTo>
                    <a:pt x="1895005" y="728941"/>
                  </a:moveTo>
                  <a:lnTo>
                    <a:pt x="1871954" y="728941"/>
                  </a:lnTo>
                  <a:lnTo>
                    <a:pt x="1871954" y="763993"/>
                  </a:lnTo>
                  <a:lnTo>
                    <a:pt x="1895005" y="763993"/>
                  </a:lnTo>
                  <a:lnTo>
                    <a:pt x="1895005" y="728941"/>
                  </a:lnTo>
                  <a:close/>
                </a:path>
                <a:path w="3215004" h="971550">
                  <a:moveTo>
                    <a:pt x="1895005" y="665886"/>
                  </a:moveTo>
                  <a:lnTo>
                    <a:pt x="1871954" y="665886"/>
                  </a:lnTo>
                  <a:lnTo>
                    <a:pt x="1871954" y="701027"/>
                  </a:lnTo>
                  <a:lnTo>
                    <a:pt x="1895005" y="701027"/>
                  </a:lnTo>
                  <a:lnTo>
                    <a:pt x="1895005" y="665886"/>
                  </a:lnTo>
                  <a:close/>
                </a:path>
                <a:path w="3215004" h="971550">
                  <a:moveTo>
                    <a:pt x="1895005" y="602348"/>
                  </a:moveTo>
                  <a:lnTo>
                    <a:pt x="1871954" y="602348"/>
                  </a:lnTo>
                  <a:lnTo>
                    <a:pt x="1871954" y="637501"/>
                  </a:lnTo>
                  <a:lnTo>
                    <a:pt x="1895005" y="637501"/>
                  </a:lnTo>
                  <a:lnTo>
                    <a:pt x="1895005" y="602348"/>
                  </a:lnTo>
                  <a:close/>
                </a:path>
                <a:path w="3215004" h="971550">
                  <a:moveTo>
                    <a:pt x="1895005" y="539673"/>
                  </a:moveTo>
                  <a:lnTo>
                    <a:pt x="1871954" y="539673"/>
                  </a:lnTo>
                  <a:lnTo>
                    <a:pt x="1871954" y="574827"/>
                  </a:lnTo>
                  <a:lnTo>
                    <a:pt x="1895005" y="574827"/>
                  </a:lnTo>
                  <a:lnTo>
                    <a:pt x="1895005" y="539673"/>
                  </a:lnTo>
                  <a:close/>
                </a:path>
                <a:path w="3215004" h="971550">
                  <a:moveTo>
                    <a:pt x="1895005" y="476719"/>
                  </a:moveTo>
                  <a:lnTo>
                    <a:pt x="1871954" y="476719"/>
                  </a:lnTo>
                  <a:lnTo>
                    <a:pt x="1871954" y="511771"/>
                  </a:lnTo>
                  <a:lnTo>
                    <a:pt x="1895005" y="511771"/>
                  </a:lnTo>
                  <a:lnTo>
                    <a:pt x="1895005" y="476719"/>
                  </a:lnTo>
                  <a:close/>
                </a:path>
                <a:path w="3215004" h="971550">
                  <a:moveTo>
                    <a:pt x="1895005" y="413181"/>
                  </a:moveTo>
                  <a:lnTo>
                    <a:pt x="1871954" y="413181"/>
                  </a:lnTo>
                  <a:lnTo>
                    <a:pt x="1871954" y="448233"/>
                  </a:lnTo>
                  <a:lnTo>
                    <a:pt x="1895005" y="448233"/>
                  </a:lnTo>
                  <a:lnTo>
                    <a:pt x="1895005" y="413181"/>
                  </a:lnTo>
                  <a:close/>
                </a:path>
                <a:path w="3215004" h="971550">
                  <a:moveTo>
                    <a:pt x="1895005" y="350227"/>
                  </a:moveTo>
                  <a:lnTo>
                    <a:pt x="1871954" y="350227"/>
                  </a:lnTo>
                  <a:lnTo>
                    <a:pt x="1871954" y="385559"/>
                  </a:lnTo>
                  <a:lnTo>
                    <a:pt x="1895005" y="385559"/>
                  </a:lnTo>
                  <a:lnTo>
                    <a:pt x="1895005" y="350227"/>
                  </a:lnTo>
                  <a:close/>
                </a:path>
                <a:path w="3215004" h="971550">
                  <a:moveTo>
                    <a:pt x="1895005" y="287261"/>
                  </a:moveTo>
                  <a:lnTo>
                    <a:pt x="1871954" y="287261"/>
                  </a:lnTo>
                  <a:lnTo>
                    <a:pt x="1871954" y="322313"/>
                  </a:lnTo>
                  <a:lnTo>
                    <a:pt x="1895005" y="322313"/>
                  </a:lnTo>
                  <a:lnTo>
                    <a:pt x="1895005" y="287261"/>
                  </a:lnTo>
                  <a:close/>
                </a:path>
                <a:path w="3215004" h="971550">
                  <a:moveTo>
                    <a:pt x="1895005" y="223735"/>
                  </a:moveTo>
                  <a:lnTo>
                    <a:pt x="1871954" y="223735"/>
                  </a:lnTo>
                  <a:lnTo>
                    <a:pt x="1871954" y="259067"/>
                  </a:lnTo>
                  <a:lnTo>
                    <a:pt x="1895005" y="259067"/>
                  </a:lnTo>
                  <a:lnTo>
                    <a:pt x="1895005" y="223735"/>
                  </a:lnTo>
                  <a:close/>
                </a:path>
                <a:path w="3215004" h="971550">
                  <a:moveTo>
                    <a:pt x="1895005" y="161061"/>
                  </a:moveTo>
                  <a:lnTo>
                    <a:pt x="1871954" y="161061"/>
                  </a:lnTo>
                  <a:lnTo>
                    <a:pt x="1871954" y="196113"/>
                  </a:lnTo>
                  <a:lnTo>
                    <a:pt x="1895005" y="196113"/>
                  </a:lnTo>
                  <a:lnTo>
                    <a:pt x="1895005" y="161061"/>
                  </a:lnTo>
                  <a:close/>
                </a:path>
                <a:path w="3215004" h="971550">
                  <a:moveTo>
                    <a:pt x="1895005" y="98094"/>
                  </a:moveTo>
                  <a:lnTo>
                    <a:pt x="1871954" y="98094"/>
                  </a:lnTo>
                  <a:lnTo>
                    <a:pt x="1871954" y="133146"/>
                  </a:lnTo>
                  <a:lnTo>
                    <a:pt x="1895005" y="133146"/>
                  </a:lnTo>
                  <a:lnTo>
                    <a:pt x="1895005" y="98094"/>
                  </a:lnTo>
                  <a:close/>
                </a:path>
                <a:path w="3215004" h="971550">
                  <a:moveTo>
                    <a:pt x="1970532" y="102095"/>
                  </a:moveTo>
                  <a:lnTo>
                    <a:pt x="1883664" y="15519"/>
                  </a:lnTo>
                  <a:lnTo>
                    <a:pt x="1797177" y="102095"/>
                  </a:lnTo>
                  <a:lnTo>
                    <a:pt x="1823085" y="128003"/>
                  </a:lnTo>
                  <a:lnTo>
                    <a:pt x="1883664" y="67335"/>
                  </a:lnTo>
                  <a:lnTo>
                    <a:pt x="1944624" y="128003"/>
                  </a:lnTo>
                  <a:lnTo>
                    <a:pt x="1970532" y="102095"/>
                  </a:lnTo>
                  <a:close/>
                </a:path>
                <a:path w="3215004" h="971550">
                  <a:moveTo>
                    <a:pt x="2920657" y="792187"/>
                  </a:moveTo>
                  <a:lnTo>
                    <a:pt x="2897594" y="792187"/>
                  </a:lnTo>
                  <a:lnTo>
                    <a:pt x="2897594" y="827239"/>
                  </a:lnTo>
                  <a:lnTo>
                    <a:pt x="2920657" y="827239"/>
                  </a:lnTo>
                  <a:lnTo>
                    <a:pt x="2920657" y="792187"/>
                  </a:lnTo>
                  <a:close/>
                </a:path>
                <a:path w="3215004" h="971550">
                  <a:moveTo>
                    <a:pt x="2920657" y="729221"/>
                  </a:moveTo>
                  <a:lnTo>
                    <a:pt x="2897594" y="729221"/>
                  </a:lnTo>
                  <a:lnTo>
                    <a:pt x="2897594" y="764273"/>
                  </a:lnTo>
                  <a:lnTo>
                    <a:pt x="2920657" y="764273"/>
                  </a:lnTo>
                  <a:lnTo>
                    <a:pt x="2920657" y="729221"/>
                  </a:lnTo>
                  <a:close/>
                </a:path>
                <a:path w="3215004" h="971550">
                  <a:moveTo>
                    <a:pt x="2920657" y="666165"/>
                  </a:moveTo>
                  <a:lnTo>
                    <a:pt x="2897594" y="666165"/>
                  </a:lnTo>
                  <a:lnTo>
                    <a:pt x="2897594" y="701319"/>
                  </a:lnTo>
                  <a:lnTo>
                    <a:pt x="2920657" y="701319"/>
                  </a:lnTo>
                  <a:lnTo>
                    <a:pt x="2920657" y="666165"/>
                  </a:lnTo>
                  <a:close/>
                </a:path>
                <a:path w="3215004" h="971550">
                  <a:moveTo>
                    <a:pt x="2920657" y="602640"/>
                  </a:moveTo>
                  <a:lnTo>
                    <a:pt x="2897594" y="602640"/>
                  </a:lnTo>
                  <a:lnTo>
                    <a:pt x="2897594" y="638073"/>
                  </a:lnTo>
                  <a:lnTo>
                    <a:pt x="2920657" y="638073"/>
                  </a:lnTo>
                  <a:lnTo>
                    <a:pt x="2920657" y="602640"/>
                  </a:lnTo>
                  <a:close/>
                </a:path>
                <a:path w="3215004" h="971550">
                  <a:moveTo>
                    <a:pt x="2920657" y="539673"/>
                  </a:moveTo>
                  <a:lnTo>
                    <a:pt x="2897594" y="539673"/>
                  </a:lnTo>
                  <a:lnTo>
                    <a:pt x="2897594" y="574827"/>
                  </a:lnTo>
                  <a:lnTo>
                    <a:pt x="2920657" y="574827"/>
                  </a:lnTo>
                  <a:lnTo>
                    <a:pt x="2920657" y="539673"/>
                  </a:lnTo>
                  <a:close/>
                </a:path>
                <a:path w="3215004" h="971550">
                  <a:moveTo>
                    <a:pt x="2920657" y="476999"/>
                  </a:moveTo>
                  <a:lnTo>
                    <a:pt x="2897594" y="476999"/>
                  </a:lnTo>
                  <a:lnTo>
                    <a:pt x="2897594" y="512152"/>
                  </a:lnTo>
                  <a:lnTo>
                    <a:pt x="2920657" y="512152"/>
                  </a:lnTo>
                  <a:lnTo>
                    <a:pt x="2920657" y="476999"/>
                  </a:lnTo>
                  <a:close/>
                </a:path>
                <a:path w="3215004" h="971550">
                  <a:moveTo>
                    <a:pt x="2920657" y="413473"/>
                  </a:moveTo>
                  <a:lnTo>
                    <a:pt x="2897594" y="413473"/>
                  </a:lnTo>
                  <a:lnTo>
                    <a:pt x="2897594" y="448525"/>
                  </a:lnTo>
                  <a:lnTo>
                    <a:pt x="2920657" y="448525"/>
                  </a:lnTo>
                  <a:lnTo>
                    <a:pt x="2920657" y="413473"/>
                  </a:lnTo>
                  <a:close/>
                </a:path>
                <a:path w="3215004" h="971550">
                  <a:moveTo>
                    <a:pt x="2920657" y="350507"/>
                  </a:moveTo>
                  <a:lnTo>
                    <a:pt x="2897594" y="350507"/>
                  </a:lnTo>
                  <a:lnTo>
                    <a:pt x="2897594" y="385559"/>
                  </a:lnTo>
                  <a:lnTo>
                    <a:pt x="2920657" y="385559"/>
                  </a:lnTo>
                  <a:lnTo>
                    <a:pt x="2920657" y="350507"/>
                  </a:lnTo>
                  <a:close/>
                </a:path>
                <a:path w="3215004" h="971550">
                  <a:moveTo>
                    <a:pt x="2920657" y="287553"/>
                  </a:moveTo>
                  <a:lnTo>
                    <a:pt x="2897594" y="287553"/>
                  </a:lnTo>
                  <a:lnTo>
                    <a:pt x="2897594" y="322884"/>
                  </a:lnTo>
                  <a:lnTo>
                    <a:pt x="2920657" y="322884"/>
                  </a:lnTo>
                  <a:lnTo>
                    <a:pt x="2920657" y="287553"/>
                  </a:lnTo>
                  <a:close/>
                </a:path>
                <a:path w="3215004" h="971550">
                  <a:moveTo>
                    <a:pt x="2920657" y="224307"/>
                  </a:moveTo>
                  <a:lnTo>
                    <a:pt x="2897594" y="224307"/>
                  </a:lnTo>
                  <a:lnTo>
                    <a:pt x="2897594" y="259359"/>
                  </a:lnTo>
                  <a:lnTo>
                    <a:pt x="2920657" y="259359"/>
                  </a:lnTo>
                  <a:lnTo>
                    <a:pt x="2920657" y="224307"/>
                  </a:lnTo>
                  <a:close/>
                </a:path>
                <a:path w="3215004" h="971550">
                  <a:moveTo>
                    <a:pt x="2920657" y="161340"/>
                  </a:moveTo>
                  <a:lnTo>
                    <a:pt x="2897594" y="161340"/>
                  </a:lnTo>
                  <a:lnTo>
                    <a:pt x="2897594" y="196392"/>
                  </a:lnTo>
                  <a:lnTo>
                    <a:pt x="2920657" y="196392"/>
                  </a:lnTo>
                  <a:lnTo>
                    <a:pt x="2920657" y="161340"/>
                  </a:lnTo>
                  <a:close/>
                </a:path>
                <a:path w="3215004" h="971550">
                  <a:moveTo>
                    <a:pt x="2920657" y="98386"/>
                  </a:moveTo>
                  <a:lnTo>
                    <a:pt x="2897594" y="98386"/>
                  </a:lnTo>
                  <a:lnTo>
                    <a:pt x="2897594" y="133438"/>
                  </a:lnTo>
                  <a:lnTo>
                    <a:pt x="2920657" y="133438"/>
                  </a:lnTo>
                  <a:lnTo>
                    <a:pt x="2920657" y="98386"/>
                  </a:lnTo>
                  <a:close/>
                </a:path>
                <a:path w="3215004" h="971550">
                  <a:moveTo>
                    <a:pt x="3080105" y="948016"/>
                  </a:moveTo>
                  <a:lnTo>
                    <a:pt x="3042767" y="948016"/>
                  </a:lnTo>
                  <a:lnTo>
                    <a:pt x="3042767" y="970965"/>
                  </a:lnTo>
                  <a:lnTo>
                    <a:pt x="3080105" y="970965"/>
                  </a:lnTo>
                  <a:lnTo>
                    <a:pt x="3080105" y="948016"/>
                  </a:lnTo>
                  <a:close/>
                </a:path>
                <a:path w="3215004" h="971550">
                  <a:moveTo>
                    <a:pt x="3147352" y="948016"/>
                  </a:moveTo>
                  <a:lnTo>
                    <a:pt x="3109722" y="948016"/>
                  </a:lnTo>
                  <a:lnTo>
                    <a:pt x="3109722" y="970965"/>
                  </a:lnTo>
                  <a:lnTo>
                    <a:pt x="3147352" y="970965"/>
                  </a:lnTo>
                  <a:lnTo>
                    <a:pt x="3147352" y="948016"/>
                  </a:lnTo>
                  <a:close/>
                </a:path>
                <a:path w="3215004" h="971550">
                  <a:moveTo>
                    <a:pt x="3214598" y="948016"/>
                  </a:moveTo>
                  <a:lnTo>
                    <a:pt x="3176968" y="948016"/>
                  </a:lnTo>
                  <a:lnTo>
                    <a:pt x="3176968" y="970965"/>
                  </a:lnTo>
                  <a:lnTo>
                    <a:pt x="3214598" y="970965"/>
                  </a:lnTo>
                  <a:lnTo>
                    <a:pt x="3214598" y="9480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979187" y="2607767"/>
              <a:ext cx="1820545" cy="971550"/>
            </a:xfrm>
            <a:custGeom>
              <a:avLst/>
              <a:gdLst/>
              <a:ahLst/>
              <a:cxnLst/>
              <a:rect l="l" t="t" r="r" b="b"/>
              <a:pathLst>
                <a:path w="1820545" h="971550">
                  <a:moveTo>
                    <a:pt x="100114" y="857148"/>
                  </a:moveTo>
                  <a:lnTo>
                    <a:pt x="77152" y="857148"/>
                  </a:lnTo>
                  <a:lnTo>
                    <a:pt x="77152" y="895337"/>
                  </a:lnTo>
                  <a:lnTo>
                    <a:pt x="100114" y="895337"/>
                  </a:lnTo>
                  <a:lnTo>
                    <a:pt x="100114" y="857148"/>
                  </a:lnTo>
                  <a:close/>
                </a:path>
                <a:path w="1820545" h="971550">
                  <a:moveTo>
                    <a:pt x="115633" y="941349"/>
                  </a:moveTo>
                  <a:lnTo>
                    <a:pt x="100393" y="941349"/>
                  </a:lnTo>
                  <a:lnTo>
                    <a:pt x="100393" y="926109"/>
                  </a:lnTo>
                  <a:lnTo>
                    <a:pt x="77152" y="926109"/>
                  </a:lnTo>
                  <a:lnTo>
                    <a:pt x="77152" y="964399"/>
                  </a:lnTo>
                  <a:lnTo>
                    <a:pt x="115633" y="964399"/>
                  </a:lnTo>
                  <a:lnTo>
                    <a:pt x="115633" y="941349"/>
                  </a:lnTo>
                  <a:close/>
                </a:path>
                <a:path w="1820545" h="971550">
                  <a:moveTo>
                    <a:pt x="173355" y="86575"/>
                  </a:moveTo>
                  <a:lnTo>
                    <a:pt x="86487" y="0"/>
                  </a:lnTo>
                  <a:lnTo>
                    <a:pt x="0" y="86575"/>
                  </a:lnTo>
                  <a:lnTo>
                    <a:pt x="25908" y="112483"/>
                  </a:lnTo>
                  <a:lnTo>
                    <a:pt x="86487" y="51816"/>
                  </a:lnTo>
                  <a:lnTo>
                    <a:pt x="147447" y="112483"/>
                  </a:lnTo>
                  <a:lnTo>
                    <a:pt x="173355" y="86575"/>
                  </a:lnTo>
                  <a:close/>
                </a:path>
                <a:path w="1820545" h="971550">
                  <a:moveTo>
                    <a:pt x="184315" y="941349"/>
                  </a:moveTo>
                  <a:lnTo>
                    <a:pt x="146113" y="941349"/>
                  </a:lnTo>
                  <a:lnTo>
                    <a:pt x="146113" y="964399"/>
                  </a:lnTo>
                  <a:lnTo>
                    <a:pt x="184315" y="964399"/>
                  </a:lnTo>
                  <a:lnTo>
                    <a:pt x="184315" y="941349"/>
                  </a:lnTo>
                  <a:close/>
                </a:path>
                <a:path w="1820545" h="971550">
                  <a:moveTo>
                    <a:pt x="254419" y="948016"/>
                  </a:moveTo>
                  <a:lnTo>
                    <a:pt x="217081" y="948016"/>
                  </a:lnTo>
                  <a:lnTo>
                    <a:pt x="217081" y="970965"/>
                  </a:lnTo>
                  <a:lnTo>
                    <a:pt x="254419" y="970965"/>
                  </a:lnTo>
                  <a:lnTo>
                    <a:pt x="254419" y="948016"/>
                  </a:lnTo>
                  <a:close/>
                </a:path>
                <a:path w="1820545" h="971550">
                  <a:moveTo>
                    <a:pt x="456438" y="948016"/>
                  </a:moveTo>
                  <a:lnTo>
                    <a:pt x="419100" y="948016"/>
                  </a:lnTo>
                  <a:lnTo>
                    <a:pt x="419100" y="970965"/>
                  </a:lnTo>
                  <a:lnTo>
                    <a:pt x="456438" y="970965"/>
                  </a:lnTo>
                  <a:lnTo>
                    <a:pt x="456438" y="948016"/>
                  </a:lnTo>
                  <a:close/>
                </a:path>
                <a:path w="1820545" h="971550">
                  <a:moveTo>
                    <a:pt x="523405" y="948016"/>
                  </a:moveTo>
                  <a:lnTo>
                    <a:pt x="486067" y="948016"/>
                  </a:lnTo>
                  <a:lnTo>
                    <a:pt x="486067" y="970965"/>
                  </a:lnTo>
                  <a:lnTo>
                    <a:pt x="523405" y="970965"/>
                  </a:lnTo>
                  <a:lnTo>
                    <a:pt x="523405" y="948016"/>
                  </a:lnTo>
                  <a:close/>
                </a:path>
                <a:path w="1820545" h="971550">
                  <a:moveTo>
                    <a:pt x="590651" y="948016"/>
                  </a:moveTo>
                  <a:lnTo>
                    <a:pt x="553313" y="948016"/>
                  </a:lnTo>
                  <a:lnTo>
                    <a:pt x="553313" y="970965"/>
                  </a:lnTo>
                  <a:lnTo>
                    <a:pt x="590651" y="970965"/>
                  </a:lnTo>
                  <a:lnTo>
                    <a:pt x="590651" y="948016"/>
                  </a:lnTo>
                  <a:close/>
                </a:path>
                <a:path w="1820545" h="971550">
                  <a:moveTo>
                    <a:pt x="658469" y="948016"/>
                  </a:moveTo>
                  <a:lnTo>
                    <a:pt x="620839" y="948016"/>
                  </a:lnTo>
                  <a:lnTo>
                    <a:pt x="620839" y="970965"/>
                  </a:lnTo>
                  <a:lnTo>
                    <a:pt x="658469" y="970965"/>
                  </a:lnTo>
                  <a:lnTo>
                    <a:pt x="658469" y="948016"/>
                  </a:lnTo>
                  <a:close/>
                </a:path>
                <a:path w="1820545" h="971550">
                  <a:moveTo>
                    <a:pt x="725424" y="948016"/>
                  </a:moveTo>
                  <a:lnTo>
                    <a:pt x="688086" y="948016"/>
                  </a:lnTo>
                  <a:lnTo>
                    <a:pt x="688086" y="970965"/>
                  </a:lnTo>
                  <a:lnTo>
                    <a:pt x="725424" y="970965"/>
                  </a:lnTo>
                  <a:lnTo>
                    <a:pt x="725424" y="948016"/>
                  </a:lnTo>
                  <a:close/>
                </a:path>
                <a:path w="1820545" h="971550">
                  <a:moveTo>
                    <a:pt x="792670" y="948016"/>
                  </a:moveTo>
                  <a:lnTo>
                    <a:pt x="755053" y="948016"/>
                  </a:lnTo>
                  <a:lnTo>
                    <a:pt x="755053" y="970965"/>
                  </a:lnTo>
                  <a:lnTo>
                    <a:pt x="792670" y="970965"/>
                  </a:lnTo>
                  <a:lnTo>
                    <a:pt x="792670" y="948016"/>
                  </a:lnTo>
                  <a:close/>
                </a:path>
                <a:path w="1820545" h="971550">
                  <a:moveTo>
                    <a:pt x="860196" y="948016"/>
                  </a:moveTo>
                  <a:lnTo>
                    <a:pt x="822871" y="948016"/>
                  </a:lnTo>
                  <a:lnTo>
                    <a:pt x="822871" y="970965"/>
                  </a:lnTo>
                  <a:lnTo>
                    <a:pt x="860196" y="970965"/>
                  </a:lnTo>
                  <a:lnTo>
                    <a:pt x="860196" y="948016"/>
                  </a:lnTo>
                  <a:close/>
                </a:path>
                <a:path w="1820545" h="971550">
                  <a:moveTo>
                    <a:pt x="927455" y="948016"/>
                  </a:moveTo>
                  <a:lnTo>
                    <a:pt x="889825" y="948016"/>
                  </a:lnTo>
                  <a:lnTo>
                    <a:pt x="889825" y="970965"/>
                  </a:lnTo>
                  <a:lnTo>
                    <a:pt x="927455" y="970965"/>
                  </a:lnTo>
                  <a:lnTo>
                    <a:pt x="927455" y="948016"/>
                  </a:lnTo>
                  <a:close/>
                </a:path>
                <a:path w="1820545" h="971550">
                  <a:moveTo>
                    <a:pt x="994689" y="948016"/>
                  </a:moveTo>
                  <a:lnTo>
                    <a:pt x="957072" y="948016"/>
                  </a:lnTo>
                  <a:lnTo>
                    <a:pt x="957072" y="970965"/>
                  </a:lnTo>
                  <a:lnTo>
                    <a:pt x="994689" y="970965"/>
                  </a:lnTo>
                  <a:lnTo>
                    <a:pt x="994689" y="948016"/>
                  </a:lnTo>
                  <a:close/>
                </a:path>
                <a:path w="1820545" h="971550">
                  <a:moveTo>
                    <a:pt x="1062228" y="948016"/>
                  </a:moveTo>
                  <a:lnTo>
                    <a:pt x="1024890" y="948016"/>
                  </a:lnTo>
                  <a:lnTo>
                    <a:pt x="1024890" y="970965"/>
                  </a:lnTo>
                  <a:lnTo>
                    <a:pt x="1062228" y="970965"/>
                  </a:lnTo>
                  <a:lnTo>
                    <a:pt x="1062228" y="948016"/>
                  </a:lnTo>
                  <a:close/>
                </a:path>
                <a:path w="1820545" h="971550">
                  <a:moveTo>
                    <a:pt x="1129182" y="948016"/>
                  </a:moveTo>
                  <a:lnTo>
                    <a:pt x="1091857" y="948016"/>
                  </a:lnTo>
                  <a:lnTo>
                    <a:pt x="1091857" y="970965"/>
                  </a:lnTo>
                  <a:lnTo>
                    <a:pt x="1129182" y="970965"/>
                  </a:lnTo>
                  <a:lnTo>
                    <a:pt x="1129182" y="948016"/>
                  </a:lnTo>
                  <a:close/>
                </a:path>
                <a:path w="1820545" h="971550">
                  <a:moveTo>
                    <a:pt x="1196441" y="948016"/>
                  </a:moveTo>
                  <a:lnTo>
                    <a:pt x="1159103" y="948016"/>
                  </a:lnTo>
                  <a:lnTo>
                    <a:pt x="1159103" y="970965"/>
                  </a:lnTo>
                  <a:lnTo>
                    <a:pt x="1196441" y="970965"/>
                  </a:lnTo>
                  <a:lnTo>
                    <a:pt x="1196441" y="948016"/>
                  </a:lnTo>
                  <a:close/>
                </a:path>
                <a:path w="1820545" h="971550">
                  <a:moveTo>
                    <a:pt x="1264259" y="948016"/>
                  </a:moveTo>
                  <a:lnTo>
                    <a:pt x="1226629" y="948016"/>
                  </a:lnTo>
                  <a:lnTo>
                    <a:pt x="1226629" y="970965"/>
                  </a:lnTo>
                  <a:lnTo>
                    <a:pt x="1264259" y="970965"/>
                  </a:lnTo>
                  <a:lnTo>
                    <a:pt x="1264259" y="948016"/>
                  </a:lnTo>
                  <a:close/>
                </a:path>
                <a:path w="1820545" h="971550">
                  <a:moveTo>
                    <a:pt x="1331214" y="948016"/>
                  </a:moveTo>
                  <a:lnTo>
                    <a:pt x="1293876" y="948016"/>
                  </a:lnTo>
                  <a:lnTo>
                    <a:pt x="1293876" y="970965"/>
                  </a:lnTo>
                  <a:lnTo>
                    <a:pt x="1331214" y="970965"/>
                  </a:lnTo>
                  <a:lnTo>
                    <a:pt x="1331214" y="948016"/>
                  </a:lnTo>
                  <a:close/>
                </a:path>
                <a:path w="1820545" h="971550">
                  <a:moveTo>
                    <a:pt x="1398460" y="948016"/>
                  </a:moveTo>
                  <a:lnTo>
                    <a:pt x="1361122" y="948016"/>
                  </a:lnTo>
                  <a:lnTo>
                    <a:pt x="1361122" y="970965"/>
                  </a:lnTo>
                  <a:lnTo>
                    <a:pt x="1398460" y="970965"/>
                  </a:lnTo>
                  <a:lnTo>
                    <a:pt x="1398460" y="948016"/>
                  </a:lnTo>
                  <a:close/>
                </a:path>
                <a:path w="1820545" h="971550">
                  <a:moveTo>
                    <a:pt x="1466278" y="948016"/>
                  </a:moveTo>
                  <a:lnTo>
                    <a:pt x="1428661" y="948016"/>
                  </a:lnTo>
                  <a:lnTo>
                    <a:pt x="1428661" y="970965"/>
                  </a:lnTo>
                  <a:lnTo>
                    <a:pt x="1466278" y="970965"/>
                  </a:lnTo>
                  <a:lnTo>
                    <a:pt x="1466278" y="948016"/>
                  </a:lnTo>
                  <a:close/>
                </a:path>
                <a:path w="1820545" h="971550">
                  <a:moveTo>
                    <a:pt x="1533245" y="948016"/>
                  </a:moveTo>
                  <a:lnTo>
                    <a:pt x="1495615" y="948016"/>
                  </a:lnTo>
                  <a:lnTo>
                    <a:pt x="1495615" y="970965"/>
                  </a:lnTo>
                  <a:lnTo>
                    <a:pt x="1533245" y="970965"/>
                  </a:lnTo>
                  <a:lnTo>
                    <a:pt x="1533245" y="948016"/>
                  </a:lnTo>
                  <a:close/>
                </a:path>
                <a:path w="1820545" h="971550">
                  <a:moveTo>
                    <a:pt x="1600492" y="948016"/>
                  </a:moveTo>
                  <a:lnTo>
                    <a:pt x="1562862" y="948016"/>
                  </a:lnTo>
                  <a:lnTo>
                    <a:pt x="1562862" y="970965"/>
                  </a:lnTo>
                  <a:lnTo>
                    <a:pt x="1600492" y="970965"/>
                  </a:lnTo>
                  <a:lnTo>
                    <a:pt x="1600492" y="948016"/>
                  </a:lnTo>
                  <a:close/>
                </a:path>
                <a:path w="1820545" h="971550">
                  <a:moveTo>
                    <a:pt x="1669453" y="942771"/>
                  </a:moveTo>
                  <a:lnTo>
                    <a:pt x="1631251" y="942771"/>
                  </a:lnTo>
                  <a:lnTo>
                    <a:pt x="1631251" y="966114"/>
                  </a:lnTo>
                  <a:lnTo>
                    <a:pt x="1669453" y="966114"/>
                  </a:lnTo>
                  <a:lnTo>
                    <a:pt x="1669453" y="942771"/>
                  </a:lnTo>
                  <a:close/>
                </a:path>
                <a:path w="1820545" h="971550">
                  <a:moveTo>
                    <a:pt x="1738401" y="927531"/>
                  </a:moveTo>
                  <a:lnTo>
                    <a:pt x="1715452" y="927531"/>
                  </a:lnTo>
                  <a:lnTo>
                    <a:pt x="1715452" y="942771"/>
                  </a:lnTo>
                  <a:lnTo>
                    <a:pt x="1700212" y="942771"/>
                  </a:lnTo>
                  <a:lnTo>
                    <a:pt x="1700212" y="966114"/>
                  </a:lnTo>
                  <a:lnTo>
                    <a:pt x="1738401" y="966114"/>
                  </a:lnTo>
                  <a:lnTo>
                    <a:pt x="1738401" y="927531"/>
                  </a:lnTo>
                  <a:close/>
                </a:path>
                <a:path w="1820545" h="971550">
                  <a:moveTo>
                    <a:pt x="1738414" y="858570"/>
                  </a:moveTo>
                  <a:lnTo>
                    <a:pt x="1715452" y="858570"/>
                  </a:lnTo>
                  <a:lnTo>
                    <a:pt x="1715452" y="897051"/>
                  </a:lnTo>
                  <a:lnTo>
                    <a:pt x="1738414" y="897051"/>
                  </a:lnTo>
                  <a:lnTo>
                    <a:pt x="1738414" y="858570"/>
                  </a:lnTo>
                  <a:close/>
                </a:path>
                <a:path w="1820545" h="971550">
                  <a:moveTo>
                    <a:pt x="1745081" y="791895"/>
                  </a:moveTo>
                  <a:lnTo>
                    <a:pt x="1722031" y="791895"/>
                  </a:lnTo>
                  <a:lnTo>
                    <a:pt x="1722031" y="826947"/>
                  </a:lnTo>
                  <a:lnTo>
                    <a:pt x="1745081" y="826947"/>
                  </a:lnTo>
                  <a:lnTo>
                    <a:pt x="1745081" y="791895"/>
                  </a:lnTo>
                  <a:close/>
                </a:path>
                <a:path w="1820545" h="971550">
                  <a:moveTo>
                    <a:pt x="1745081" y="728941"/>
                  </a:moveTo>
                  <a:lnTo>
                    <a:pt x="1722031" y="728941"/>
                  </a:lnTo>
                  <a:lnTo>
                    <a:pt x="1722031" y="763993"/>
                  </a:lnTo>
                  <a:lnTo>
                    <a:pt x="1745081" y="763993"/>
                  </a:lnTo>
                  <a:lnTo>
                    <a:pt x="1745081" y="728941"/>
                  </a:lnTo>
                  <a:close/>
                </a:path>
                <a:path w="1820545" h="971550">
                  <a:moveTo>
                    <a:pt x="1745081" y="665886"/>
                  </a:moveTo>
                  <a:lnTo>
                    <a:pt x="1722031" y="665886"/>
                  </a:lnTo>
                  <a:lnTo>
                    <a:pt x="1722031" y="701027"/>
                  </a:lnTo>
                  <a:lnTo>
                    <a:pt x="1745081" y="701027"/>
                  </a:lnTo>
                  <a:lnTo>
                    <a:pt x="1745081" y="665886"/>
                  </a:lnTo>
                  <a:close/>
                </a:path>
                <a:path w="1820545" h="971550">
                  <a:moveTo>
                    <a:pt x="1745081" y="602348"/>
                  </a:moveTo>
                  <a:lnTo>
                    <a:pt x="1722031" y="602348"/>
                  </a:lnTo>
                  <a:lnTo>
                    <a:pt x="1722031" y="637501"/>
                  </a:lnTo>
                  <a:lnTo>
                    <a:pt x="1745081" y="637501"/>
                  </a:lnTo>
                  <a:lnTo>
                    <a:pt x="1745081" y="602348"/>
                  </a:lnTo>
                  <a:close/>
                </a:path>
                <a:path w="1820545" h="971550">
                  <a:moveTo>
                    <a:pt x="1745081" y="539673"/>
                  </a:moveTo>
                  <a:lnTo>
                    <a:pt x="1722031" y="539673"/>
                  </a:lnTo>
                  <a:lnTo>
                    <a:pt x="1722031" y="574827"/>
                  </a:lnTo>
                  <a:lnTo>
                    <a:pt x="1745081" y="574827"/>
                  </a:lnTo>
                  <a:lnTo>
                    <a:pt x="1745081" y="539673"/>
                  </a:lnTo>
                  <a:close/>
                </a:path>
                <a:path w="1820545" h="971550">
                  <a:moveTo>
                    <a:pt x="1745081" y="476719"/>
                  </a:moveTo>
                  <a:lnTo>
                    <a:pt x="1722031" y="476719"/>
                  </a:lnTo>
                  <a:lnTo>
                    <a:pt x="1722031" y="511771"/>
                  </a:lnTo>
                  <a:lnTo>
                    <a:pt x="1745081" y="511771"/>
                  </a:lnTo>
                  <a:lnTo>
                    <a:pt x="1745081" y="476719"/>
                  </a:lnTo>
                  <a:close/>
                </a:path>
                <a:path w="1820545" h="971550">
                  <a:moveTo>
                    <a:pt x="1745081" y="413181"/>
                  </a:moveTo>
                  <a:lnTo>
                    <a:pt x="1722031" y="413181"/>
                  </a:lnTo>
                  <a:lnTo>
                    <a:pt x="1722031" y="448233"/>
                  </a:lnTo>
                  <a:lnTo>
                    <a:pt x="1745081" y="448233"/>
                  </a:lnTo>
                  <a:lnTo>
                    <a:pt x="1745081" y="413181"/>
                  </a:lnTo>
                  <a:close/>
                </a:path>
                <a:path w="1820545" h="971550">
                  <a:moveTo>
                    <a:pt x="1745081" y="350227"/>
                  </a:moveTo>
                  <a:lnTo>
                    <a:pt x="1722031" y="350227"/>
                  </a:lnTo>
                  <a:lnTo>
                    <a:pt x="1722031" y="385559"/>
                  </a:lnTo>
                  <a:lnTo>
                    <a:pt x="1745081" y="385559"/>
                  </a:lnTo>
                  <a:lnTo>
                    <a:pt x="1745081" y="350227"/>
                  </a:lnTo>
                  <a:close/>
                </a:path>
                <a:path w="1820545" h="971550">
                  <a:moveTo>
                    <a:pt x="1745081" y="287261"/>
                  </a:moveTo>
                  <a:lnTo>
                    <a:pt x="1722031" y="287261"/>
                  </a:lnTo>
                  <a:lnTo>
                    <a:pt x="1722031" y="322313"/>
                  </a:lnTo>
                  <a:lnTo>
                    <a:pt x="1745081" y="322313"/>
                  </a:lnTo>
                  <a:lnTo>
                    <a:pt x="1745081" y="287261"/>
                  </a:lnTo>
                  <a:close/>
                </a:path>
                <a:path w="1820545" h="971550">
                  <a:moveTo>
                    <a:pt x="1745081" y="223735"/>
                  </a:moveTo>
                  <a:lnTo>
                    <a:pt x="1722031" y="223735"/>
                  </a:lnTo>
                  <a:lnTo>
                    <a:pt x="1722031" y="259067"/>
                  </a:lnTo>
                  <a:lnTo>
                    <a:pt x="1745081" y="259067"/>
                  </a:lnTo>
                  <a:lnTo>
                    <a:pt x="1745081" y="223735"/>
                  </a:lnTo>
                  <a:close/>
                </a:path>
                <a:path w="1820545" h="971550">
                  <a:moveTo>
                    <a:pt x="1745081" y="161061"/>
                  </a:moveTo>
                  <a:lnTo>
                    <a:pt x="1722031" y="161061"/>
                  </a:lnTo>
                  <a:lnTo>
                    <a:pt x="1722031" y="196113"/>
                  </a:lnTo>
                  <a:lnTo>
                    <a:pt x="1745081" y="196113"/>
                  </a:lnTo>
                  <a:lnTo>
                    <a:pt x="1745081" y="161061"/>
                  </a:lnTo>
                  <a:close/>
                </a:path>
                <a:path w="1820545" h="971550">
                  <a:moveTo>
                    <a:pt x="1745081" y="98094"/>
                  </a:moveTo>
                  <a:lnTo>
                    <a:pt x="1722031" y="98094"/>
                  </a:lnTo>
                  <a:lnTo>
                    <a:pt x="1722031" y="133146"/>
                  </a:lnTo>
                  <a:lnTo>
                    <a:pt x="1745081" y="133146"/>
                  </a:lnTo>
                  <a:lnTo>
                    <a:pt x="1745081" y="98094"/>
                  </a:lnTo>
                  <a:close/>
                </a:path>
                <a:path w="1820545" h="971550">
                  <a:moveTo>
                    <a:pt x="1820329" y="102095"/>
                  </a:moveTo>
                  <a:lnTo>
                    <a:pt x="1733461" y="15519"/>
                  </a:lnTo>
                  <a:lnTo>
                    <a:pt x="1646974" y="102095"/>
                  </a:lnTo>
                  <a:lnTo>
                    <a:pt x="1672882" y="128003"/>
                  </a:lnTo>
                  <a:lnTo>
                    <a:pt x="1733461" y="67335"/>
                  </a:lnTo>
                  <a:lnTo>
                    <a:pt x="1794421" y="128003"/>
                  </a:lnTo>
                  <a:lnTo>
                    <a:pt x="1820329" y="1020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624493" y="3341958"/>
            <a:ext cx="64706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5" dirty="0">
                <a:latin typeface="Arial" panose="020B0604020202020204"/>
                <a:cs typeface="Arial" panose="020B0604020202020204"/>
              </a:rPr>
              <a:t>m</a:t>
            </a:r>
            <a:r>
              <a:rPr sz="1050" spc="10" dirty="0">
                <a:latin typeface="Arial" panose="020B0604020202020204"/>
                <a:cs typeface="Arial" panose="020B0604020202020204"/>
              </a:rPr>
              <a:t>essa</a:t>
            </a:r>
            <a:r>
              <a:rPr sz="1050" spc="5" dirty="0">
                <a:latin typeface="Arial" panose="020B0604020202020204"/>
                <a:cs typeface="Arial" panose="020B0604020202020204"/>
              </a:rPr>
              <a:t>ge</a:t>
            </a:r>
            <a:r>
              <a:rPr sz="1050" spc="10" dirty="0">
                <a:latin typeface="Arial" panose="020B0604020202020204"/>
                <a:cs typeface="Arial" panose="020B0604020202020204"/>
              </a:rPr>
              <a:t>s</a:t>
            </a:r>
            <a:endParaRPr sz="1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49350" y="3341958"/>
            <a:ext cx="64960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spc="10" dirty="0">
                <a:latin typeface="Arial" panose="020B0604020202020204"/>
                <a:cs typeface="Arial" panose="020B0604020202020204"/>
              </a:rPr>
              <a:t>messages</a:t>
            </a:r>
            <a:endParaRPr sz="1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28007" y="4868974"/>
            <a:ext cx="1017269" cy="10528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dirty="0">
                <a:latin typeface="Arial" panose="020B0604020202020204"/>
                <a:cs typeface="Arial" panose="020B0604020202020204"/>
              </a:rPr>
              <a:t>microkernel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7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Arial" panose="020B0604020202020204"/>
              <a:cs typeface="Arial" panose="020B0604020202020204"/>
            </a:endParaRPr>
          </a:p>
          <a:p>
            <a:pPr marL="108585">
              <a:lnSpc>
                <a:spcPct val="100000"/>
              </a:lnSpc>
            </a:pPr>
            <a:r>
              <a:rPr sz="1500" dirty="0">
                <a:latin typeface="Arial" panose="020B0604020202020204"/>
                <a:cs typeface="Arial" panose="020B0604020202020204"/>
              </a:rPr>
              <a:t>hardware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362187" y="4922621"/>
            <a:ext cx="4343400" cy="831215"/>
          </a:xfrm>
          <a:custGeom>
            <a:avLst/>
            <a:gdLst/>
            <a:ahLst/>
            <a:cxnLst/>
            <a:rect l="l" t="t" r="r" b="b"/>
            <a:pathLst>
              <a:path w="4343400" h="831214">
                <a:moveTo>
                  <a:pt x="100876" y="135737"/>
                </a:moveTo>
                <a:lnTo>
                  <a:pt x="50292" y="48577"/>
                </a:lnTo>
                <a:lnTo>
                  <a:pt x="0" y="135737"/>
                </a:lnTo>
                <a:lnTo>
                  <a:pt x="44196" y="135737"/>
                </a:lnTo>
                <a:lnTo>
                  <a:pt x="44196" y="424053"/>
                </a:lnTo>
                <a:lnTo>
                  <a:pt x="44208" y="743242"/>
                </a:lnTo>
                <a:lnTo>
                  <a:pt x="12" y="743242"/>
                </a:lnTo>
                <a:lnTo>
                  <a:pt x="50584" y="830681"/>
                </a:lnTo>
                <a:lnTo>
                  <a:pt x="100876" y="743242"/>
                </a:lnTo>
                <a:lnTo>
                  <a:pt x="56591" y="743242"/>
                </a:lnTo>
                <a:lnTo>
                  <a:pt x="56591" y="424053"/>
                </a:lnTo>
                <a:lnTo>
                  <a:pt x="56578" y="135737"/>
                </a:lnTo>
                <a:lnTo>
                  <a:pt x="100876" y="135737"/>
                </a:lnTo>
                <a:close/>
              </a:path>
              <a:path w="4343400" h="831214">
                <a:moveTo>
                  <a:pt x="4343120" y="694651"/>
                </a:moveTo>
                <a:lnTo>
                  <a:pt x="4298835" y="694651"/>
                </a:lnTo>
                <a:lnTo>
                  <a:pt x="4298835" y="375475"/>
                </a:lnTo>
                <a:lnTo>
                  <a:pt x="4298543" y="375475"/>
                </a:lnTo>
                <a:lnTo>
                  <a:pt x="4298543" y="87147"/>
                </a:lnTo>
                <a:lnTo>
                  <a:pt x="4342841" y="87147"/>
                </a:lnTo>
                <a:lnTo>
                  <a:pt x="4292257" y="0"/>
                </a:lnTo>
                <a:lnTo>
                  <a:pt x="4241965" y="87147"/>
                </a:lnTo>
                <a:lnTo>
                  <a:pt x="4286161" y="87147"/>
                </a:lnTo>
                <a:lnTo>
                  <a:pt x="4286161" y="375475"/>
                </a:lnTo>
                <a:lnTo>
                  <a:pt x="4286453" y="375475"/>
                </a:lnTo>
                <a:lnTo>
                  <a:pt x="4286453" y="694651"/>
                </a:lnTo>
                <a:lnTo>
                  <a:pt x="4242257" y="694651"/>
                </a:lnTo>
                <a:lnTo>
                  <a:pt x="4292828" y="782091"/>
                </a:lnTo>
                <a:lnTo>
                  <a:pt x="4343120" y="6946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812530" y="1771650"/>
            <a:ext cx="161290" cy="977900"/>
          </a:xfrm>
          <a:custGeom>
            <a:avLst/>
            <a:gdLst/>
            <a:ahLst/>
            <a:cxnLst/>
            <a:rect l="l" t="t" r="r" b="b"/>
            <a:pathLst>
              <a:path w="161290" h="977900">
                <a:moveTo>
                  <a:pt x="0" y="0"/>
                </a:moveTo>
                <a:lnTo>
                  <a:pt x="160972" y="0"/>
                </a:lnTo>
                <a:lnTo>
                  <a:pt x="160972" y="977645"/>
                </a:lnTo>
                <a:lnTo>
                  <a:pt x="0" y="977645"/>
                </a:lnTo>
              </a:path>
            </a:pathLst>
          </a:custGeom>
          <a:ln w="1523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801100" y="3362801"/>
            <a:ext cx="161290" cy="1765935"/>
          </a:xfrm>
          <a:custGeom>
            <a:avLst/>
            <a:gdLst/>
            <a:ahLst/>
            <a:cxnLst/>
            <a:rect l="l" t="t" r="r" b="b"/>
            <a:pathLst>
              <a:path w="161290" h="1765935">
                <a:moveTo>
                  <a:pt x="0" y="0"/>
                </a:moveTo>
                <a:lnTo>
                  <a:pt x="160877" y="0"/>
                </a:lnTo>
                <a:lnTo>
                  <a:pt x="160877" y="1765363"/>
                </a:lnTo>
                <a:lnTo>
                  <a:pt x="0" y="1765363"/>
                </a:lnTo>
              </a:path>
            </a:pathLst>
          </a:custGeom>
          <a:ln w="1523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9030706" y="1988588"/>
            <a:ext cx="504190" cy="485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00"/>
              </a:spcBef>
            </a:pPr>
            <a:r>
              <a:rPr sz="1500" dirty="0">
                <a:latin typeface="Arial" panose="020B0604020202020204"/>
                <a:cs typeface="Arial" panose="020B0604020202020204"/>
              </a:rPr>
              <a:t>user  m</a:t>
            </a:r>
            <a:r>
              <a:rPr sz="1500" spc="-5" dirty="0">
                <a:latin typeface="Arial" panose="020B0604020202020204"/>
                <a:cs typeface="Arial" panose="020B0604020202020204"/>
              </a:rPr>
              <a:t>o</a:t>
            </a:r>
            <a:r>
              <a:rPr sz="1500" spc="10" dirty="0">
                <a:latin typeface="Arial" panose="020B0604020202020204"/>
                <a:cs typeface="Arial" panose="020B0604020202020204"/>
              </a:rPr>
              <a:t>d</a:t>
            </a:r>
            <a:r>
              <a:rPr sz="1500" spc="5" dirty="0">
                <a:latin typeface="Arial" panose="020B0604020202020204"/>
                <a:cs typeface="Arial" panose="020B0604020202020204"/>
              </a:rPr>
              <a:t>e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056621" y="3945397"/>
            <a:ext cx="547370" cy="485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z="1500" dirty="0">
                <a:latin typeface="Arial" panose="020B0604020202020204"/>
                <a:cs typeface="Arial" panose="020B0604020202020204"/>
              </a:rPr>
              <a:t>k</a:t>
            </a:r>
            <a:r>
              <a:rPr sz="1500" spc="10" dirty="0">
                <a:latin typeface="Arial" panose="020B0604020202020204"/>
                <a:cs typeface="Arial" panose="020B0604020202020204"/>
              </a:rPr>
              <a:t>e</a:t>
            </a:r>
            <a:r>
              <a:rPr sz="1500" spc="-5" dirty="0">
                <a:latin typeface="Arial" panose="020B0604020202020204"/>
                <a:cs typeface="Arial" panose="020B0604020202020204"/>
              </a:rPr>
              <a:t>r</a:t>
            </a:r>
            <a:r>
              <a:rPr sz="1500" spc="10" dirty="0">
                <a:latin typeface="Arial" panose="020B0604020202020204"/>
                <a:cs typeface="Arial" panose="020B0604020202020204"/>
              </a:rPr>
              <a:t>n</a:t>
            </a:r>
            <a:r>
              <a:rPr sz="1500" spc="-5" dirty="0">
                <a:latin typeface="Arial" panose="020B0604020202020204"/>
                <a:cs typeface="Arial" panose="020B0604020202020204"/>
              </a:rPr>
              <a:t>e</a:t>
            </a:r>
            <a:r>
              <a:rPr sz="1500" dirty="0">
                <a:latin typeface="Arial" panose="020B0604020202020204"/>
                <a:cs typeface="Arial" panose="020B0604020202020204"/>
              </a:rPr>
              <a:t>l  </a:t>
            </a:r>
            <a:r>
              <a:rPr sz="1500" spc="5" dirty="0">
                <a:latin typeface="Arial" panose="020B0604020202020204"/>
                <a:cs typeface="Arial" panose="020B0604020202020204"/>
              </a:rPr>
              <a:t>mode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Benefits </a:t>
            </a:r>
            <a:r>
              <a:rPr spc="-235" dirty="0"/>
              <a:t>of </a:t>
            </a:r>
            <a:r>
              <a:rPr spc="-20" dirty="0"/>
              <a:t>a</a:t>
            </a:r>
            <a:r>
              <a:rPr spc="-409" dirty="0"/>
              <a:t> </a:t>
            </a:r>
            <a:r>
              <a:rPr spc="-240" dirty="0"/>
              <a:t>Microkernel  Organization</a:t>
            </a:r>
            <a:endParaRPr spc="-240" dirty="0"/>
          </a:p>
        </p:txBody>
      </p:sp>
      <p:sp>
        <p:nvSpPr>
          <p:cNvPr id="3" name="object 3"/>
          <p:cNvSpPr txBox="1"/>
          <p:nvPr/>
        </p:nvSpPr>
        <p:spPr>
          <a:xfrm>
            <a:off x="1093666" y="1629321"/>
            <a:ext cx="8077834" cy="420052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61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850" spc="-105" dirty="0">
                <a:latin typeface="Times New Roman" panose="02020603050405020304"/>
                <a:cs typeface="Times New Roman" panose="02020603050405020304"/>
              </a:rPr>
              <a:t>Extensibility/Reliability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6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modular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design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easier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extend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microkernel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more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reliable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(less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code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running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kernel</a:t>
            </a:r>
            <a:r>
              <a:rPr sz="265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mode)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more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secure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(less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code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validated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5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kernel)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small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microkernel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be rigorously</a:t>
            </a:r>
            <a:r>
              <a:rPr sz="265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tested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4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Portability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615950" marR="5080" lvl="1" indent="-252095">
              <a:lnSpc>
                <a:spcPts val="3170"/>
              </a:lnSpc>
              <a:spcBef>
                <a:spcPts val="57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changes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needed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20" dirty="0">
                <a:latin typeface="Times New Roman" panose="02020603050405020304"/>
                <a:cs typeface="Times New Roman" panose="02020603050405020304"/>
              </a:rPr>
              <a:t>port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new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processor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done 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microkernel, </a:t>
            </a:r>
            <a:r>
              <a:rPr sz="2650" spc="-65" dirty="0">
                <a:latin typeface="Times New Roman" panose="02020603050405020304"/>
                <a:cs typeface="Times New Roman" panose="02020603050405020304"/>
              </a:rPr>
              <a:t>not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70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services.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90575" y="7077995"/>
            <a:ext cx="24130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4</a:t>
            </a:r>
            <a:r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7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5263" y="630448"/>
            <a:ext cx="70510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Mach </a:t>
            </a:r>
            <a:r>
              <a:rPr dirty="0"/>
              <a:t>3 </a:t>
            </a:r>
            <a:r>
              <a:rPr spc="-240" dirty="0"/>
              <a:t>Microkernel</a:t>
            </a:r>
            <a:r>
              <a:rPr spc="-720" dirty="0"/>
              <a:t> </a:t>
            </a:r>
            <a:r>
              <a:rPr spc="-250" dirty="0"/>
              <a:t>Structure</a:t>
            </a:r>
            <a:endParaRPr spc="-250" dirty="0"/>
          </a:p>
        </p:txBody>
      </p:sp>
      <p:sp>
        <p:nvSpPr>
          <p:cNvPr id="3" name="object 3"/>
          <p:cNvSpPr/>
          <p:nvPr/>
        </p:nvSpPr>
        <p:spPr>
          <a:xfrm>
            <a:off x="1700783" y="1822704"/>
            <a:ext cx="7161275" cy="471830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95247" y="7039050"/>
            <a:ext cx="250317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z="1500" spc="1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CS-2006 Operating</a:t>
            </a:r>
            <a:r>
              <a:rPr sz="1500" spc="-4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10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Systems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6004" y="7077995"/>
            <a:ext cx="2806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48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392579"/>
            <a:ext cx="37363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Kernel</a:t>
            </a:r>
            <a:r>
              <a:rPr spc="-350" dirty="0"/>
              <a:t> </a:t>
            </a:r>
            <a:r>
              <a:rPr spc="-95" dirty="0"/>
              <a:t>Modules</a:t>
            </a:r>
            <a:endParaRPr spc="-95" dirty="0"/>
          </a:p>
        </p:txBody>
      </p:sp>
      <p:sp>
        <p:nvSpPr>
          <p:cNvPr id="3" name="object 3"/>
          <p:cNvSpPr txBox="1"/>
          <p:nvPr/>
        </p:nvSpPr>
        <p:spPr>
          <a:xfrm>
            <a:off x="1093666" y="1629321"/>
            <a:ext cx="8147050" cy="287718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61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850" spc="-160" dirty="0">
                <a:latin typeface="Times New Roman" panose="02020603050405020304"/>
                <a:cs typeface="Times New Roman" panose="02020603050405020304"/>
              </a:rPr>
              <a:t>Most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modern 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2850" spc="-165" dirty="0">
                <a:latin typeface="Times New Roman" panose="02020603050405020304"/>
                <a:cs typeface="Times New Roman" panose="02020603050405020304"/>
              </a:rPr>
              <a:t>systems 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implement </a:t>
            </a:r>
            <a:r>
              <a:rPr sz="2850" spc="-95" dirty="0">
                <a:latin typeface="Times New Roman" panose="02020603050405020304"/>
                <a:cs typeface="Times New Roman" panose="02020603050405020304"/>
              </a:rPr>
              <a:t>kernel</a:t>
            </a:r>
            <a:r>
              <a:rPr sz="285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modules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6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Uses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object-oriented</a:t>
            </a:r>
            <a:r>
              <a:rPr sz="265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approach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95" dirty="0">
                <a:latin typeface="Times New Roman" panose="02020603050405020304"/>
                <a:cs typeface="Times New Roman" panose="02020603050405020304"/>
              </a:rPr>
              <a:t>Each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core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component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5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separate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95" dirty="0">
                <a:latin typeface="Times New Roman" panose="02020603050405020304"/>
                <a:cs typeface="Times New Roman" panose="02020603050405020304"/>
              </a:rPr>
              <a:t>Each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talks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others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over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known</a:t>
            </a:r>
            <a:r>
              <a:rPr sz="265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interfaces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95" dirty="0">
                <a:latin typeface="Times New Roman" panose="02020603050405020304"/>
                <a:cs typeface="Times New Roman" panose="02020603050405020304"/>
              </a:rPr>
              <a:t>Each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loadable </a:t>
            </a:r>
            <a:r>
              <a:rPr sz="2650" spc="-220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needed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within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5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kernel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2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Overall, 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similar </a:t>
            </a:r>
            <a:r>
              <a:rPr sz="2850" spc="-4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850" spc="-155" dirty="0">
                <a:latin typeface="Times New Roman" panose="02020603050405020304"/>
                <a:cs typeface="Times New Roman" panose="02020603050405020304"/>
              </a:rPr>
              <a:t>layers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but </a:t>
            </a:r>
            <a:r>
              <a:rPr sz="2850" spc="-95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8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flexible</a:t>
            </a:r>
            <a:endParaRPr sz="2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95247" y="7039050"/>
            <a:ext cx="250317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z="1500" spc="1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CS-2006 Operating</a:t>
            </a:r>
            <a:r>
              <a:rPr sz="1500" spc="-4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10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Systems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6004" y="7077995"/>
            <a:ext cx="2806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49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6378" y="473416"/>
            <a:ext cx="40043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14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2. </a:t>
            </a:r>
            <a:r>
              <a:rPr b="0" spc="95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OS</a:t>
            </a:r>
            <a:r>
              <a:rPr b="0" spc="-425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125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Operations</a:t>
            </a:r>
            <a:endParaRPr b="0" spc="-125" dirty="0">
              <a:solidFill>
                <a:srgbClr val="BF0000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1529" y="1416961"/>
            <a:ext cx="8935720" cy="453136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75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60" dirty="0">
                <a:solidFill>
                  <a:srgbClr val="333399"/>
                </a:solidFill>
                <a:latin typeface="Times New Roman" panose="02020603050405020304"/>
                <a:cs typeface="Times New Roman" panose="02020603050405020304"/>
              </a:rPr>
              <a:t>Interrupt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driven </a:t>
            </a:r>
            <a:r>
              <a:rPr sz="2650" spc="-21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hardware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4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Software </a:t>
            </a:r>
            <a:r>
              <a:rPr sz="2650" spc="-30" dirty="0">
                <a:latin typeface="Times New Roman" panose="02020603050405020304"/>
                <a:cs typeface="Times New Roman" panose="02020603050405020304"/>
              </a:rPr>
              <a:t>error </a:t>
            </a:r>
            <a:r>
              <a:rPr sz="2650" spc="-45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request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creates </a:t>
            </a:r>
            <a:r>
              <a:rPr sz="2650" spc="-1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exception </a:t>
            </a:r>
            <a:r>
              <a:rPr sz="2650" spc="-45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trap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500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Division </a:t>
            </a:r>
            <a:r>
              <a:rPr sz="2200" spc="-185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zero,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request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2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service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marR="5080" lvl="1" indent="-252095">
              <a:lnSpc>
                <a:spcPct val="100000"/>
              </a:lnSpc>
              <a:spcBef>
                <a:spcPts val="445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Other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problems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include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infinite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loop,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processes </a:t>
            </a: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modifying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each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other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or 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operating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system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0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Dual-mode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operation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allows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protect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itself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other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components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5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2650" spc="-1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mode </a:t>
            </a:r>
            <a:r>
              <a:rPr sz="2650" spc="-17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650" spc="-9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kernel</a:t>
            </a:r>
            <a:r>
              <a:rPr sz="2650" spc="6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mode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55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5950" algn="l"/>
                <a:tab pos="616585" algn="l"/>
              </a:tabLst>
            </a:pPr>
            <a:r>
              <a:rPr sz="1950" spc="-114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Mode </a:t>
            </a:r>
            <a:r>
              <a:rPr sz="1950" spc="-5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bit </a:t>
            </a:r>
            <a:r>
              <a:rPr sz="1950" spc="-85" dirty="0">
                <a:latin typeface="Times New Roman" panose="02020603050405020304"/>
                <a:cs typeface="Times New Roman" panose="02020603050405020304"/>
              </a:rPr>
              <a:t>provided </a:t>
            </a:r>
            <a:r>
              <a:rPr sz="1950" spc="-15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1950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90" dirty="0">
                <a:latin typeface="Times New Roman" panose="02020603050405020304"/>
                <a:cs typeface="Times New Roman" panose="02020603050405020304"/>
              </a:rPr>
              <a:t>hardware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5950" algn="l"/>
                <a:tab pos="616585" algn="l"/>
              </a:tabLst>
            </a:pPr>
            <a:r>
              <a:rPr sz="1950" spc="-95" dirty="0">
                <a:latin typeface="Times New Roman" panose="02020603050405020304"/>
                <a:cs typeface="Times New Roman" panose="02020603050405020304"/>
              </a:rPr>
              <a:t>Provides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ability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distinguish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when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running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code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kernel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code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5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65" dirty="0">
                <a:latin typeface="Times New Roman" panose="02020603050405020304"/>
                <a:cs typeface="Times New Roman" panose="02020603050405020304"/>
              </a:rPr>
              <a:t>Some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instructions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designated </a:t>
            </a:r>
            <a:r>
              <a:rPr sz="2200" spc="-180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2200" spc="-9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privileged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only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executable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kernel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mode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45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60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call </a:t>
            </a: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changes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mode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kernel,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return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call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resets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user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60604" y="7077995"/>
            <a:ext cx="30226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5263" y="472051"/>
            <a:ext cx="60940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Solaris </a:t>
            </a:r>
            <a:r>
              <a:rPr spc="-145" dirty="0"/>
              <a:t>Modular</a:t>
            </a:r>
            <a:r>
              <a:rPr spc="-434" dirty="0"/>
              <a:t> </a:t>
            </a:r>
            <a:r>
              <a:rPr spc="-250" dirty="0"/>
              <a:t>Approach</a:t>
            </a:r>
            <a:endParaRPr spc="-250" dirty="0"/>
          </a:p>
        </p:txBody>
      </p:sp>
      <p:sp>
        <p:nvSpPr>
          <p:cNvPr id="3" name="object 3"/>
          <p:cNvSpPr/>
          <p:nvPr/>
        </p:nvSpPr>
        <p:spPr>
          <a:xfrm>
            <a:off x="454151" y="1918716"/>
            <a:ext cx="9105900" cy="49042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95247" y="7039050"/>
            <a:ext cx="250317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z="1500" spc="1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CS-2006 Operating</a:t>
            </a:r>
            <a:r>
              <a:rPr sz="1500" spc="-4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10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Systems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6004" y="7077995"/>
            <a:ext cx="2552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5</a:t>
            </a:r>
            <a:r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0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5263" y="392579"/>
            <a:ext cx="36112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XP</a:t>
            </a:r>
            <a:r>
              <a:rPr spc="-310" dirty="0"/>
              <a:t> </a:t>
            </a:r>
            <a:r>
              <a:rPr spc="-315" dirty="0"/>
              <a:t>Architecture</a:t>
            </a:r>
            <a:endParaRPr spc="-315" dirty="0"/>
          </a:p>
        </p:txBody>
      </p:sp>
      <p:sp>
        <p:nvSpPr>
          <p:cNvPr id="3" name="object 3"/>
          <p:cNvSpPr/>
          <p:nvPr/>
        </p:nvSpPr>
        <p:spPr>
          <a:xfrm>
            <a:off x="1459991" y="1502663"/>
            <a:ext cx="7377683" cy="55321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95247" y="7039050"/>
            <a:ext cx="250317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z="1500" spc="1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CS-2006 Operating</a:t>
            </a:r>
            <a:r>
              <a:rPr sz="1500" spc="-4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10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Systems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2100" y="7077995"/>
            <a:ext cx="243204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5</a:t>
            </a:r>
            <a:r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1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630448"/>
            <a:ext cx="46031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4. </a:t>
            </a:r>
            <a:r>
              <a:rPr spc="-270" dirty="0"/>
              <a:t>Virtual</a:t>
            </a:r>
            <a:r>
              <a:rPr spc="-229" dirty="0"/>
              <a:t> </a:t>
            </a:r>
            <a:r>
              <a:rPr spc="-100" dirty="0"/>
              <a:t>Machines</a:t>
            </a:r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1093666" y="1694243"/>
            <a:ext cx="8374380" cy="4199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5080" indent="-300355" algn="just">
              <a:lnSpc>
                <a:spcPct val="100000"/>
              </a:lnSpc>
              <a:spcBef>
                <a:spcPts val="9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2850" spc="-36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850" b="1" dirty="0">
                <a:latin typeface="Times New Roman" panose="02020603050405020304"/>
                <a:cs typeface="Times New Roman" panose="02020603050405020304"/>
              </a:rPr>
              <a:t>virtual </a:t>
            </a:r>
            <a:r>
              <a:rPr sz="2850" b="1" spc="5" dirty="0">
                <a:latin typeface="Times New Roman" panose="02020603050405020304"/>
                <a:cs typeface="Times New Roman" panose="02020603050405020304"/>
              </a:rPr>
              <a:t>machine </a:t>
            </a:r>
            <a:r>
              <a:rPr sz="2850" spc="-145" dirty="0">
                <a:latin typeface="Times New Roman" panose="02020603050405020304"/>
                <a:cs typeface="Times New Roman" panose="02020603050405020304"/>
              </a:rPr>
              <a:t>takes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50" spc="-145" dirty="0">
                <a:latin typeface="Times New Roman" panose="02020603050405020304"/>
                <a:cs typeface="Times New Roman" panose="02020603050405020304"/>
              </a:rPr>
              <a:t>layered 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approach </a:t>
            </a:r>
            <a:r>
              <a:rPr sz="2850" spc="-4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its </a:t>
            </a:r>
            <a:r>
              <a:rPr sz="2850" spc="-155" dirty="0">
                <a:latin typeface="Times New Roman" panose="02020603050405020304"/>
                <a:cs typeface="Times New Roman" panose="02020603050405020304"/>
              </a:rPr>
              <a:t>logical  </a:t>
            </a:r>
            <a:r>
              <a:rPr sz="2850" spc="-80" dirty="0">
                <a:latin typeface="Times New Roman" panose="02020603050405020304"/>
                <a:cs typeface="Times New Roman" panose="02020603050405020304"/>
              </a:rPr>
              <a:t>next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step. </a:t>
            </a:r>
            <a:r>
              <a:rPr sz="2850" spc="-70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2850" spc="-80" dirty="0">
                <a:latin typeface="Times New Roman" panose="02020603050405020304"/>
                <a:cs typeface="Times New Roman" panose="02020603050405020304"/>
              </a:rPr>
              <a:t>treats 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hardware </a:t>
            </a:r>
            <a:r>
              <a:rPr sz="2850" spc="-16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2850" spc="-155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850" spc="-90" dirty="0">
                <a:latin typeface="Times New Roman" panose="02020603050405020304"/>
                <a:cs typeface="Times New Roman" panose="02020603050405020304"/>
              </a:rPr>
              <a:t>kernel  </a:t>
            </a:r>
            <a:r>
              <a:rPr sz="2850" spc="-215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though they 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were </a:t>
            </a:r>
            <a:r>
              <a:rPr sz="2850" spc="-15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85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hardware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312420" marR="10160" indent="-300355" algn="just">
              <a:lnSpc>
                <a:spcPct val="100000"/>
              </a:lnSpc>
              <a:spcBef>
                <a:spcPts val="65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2850" spc="-36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850" spc="-90" dirty="0">
                <a:latin typeface="Times New Roman" panose="02020603050405020304"/>
                <a:cs typeface="Times New Roman" panose="02020603050405020304"/>
              </a:rPr>
              <a:t>virtual </a:t>
            </a:r>
            <a:r>
              <a:rPr sz="2850" spc="-150" dirty="0">
                <a:latin typeface="Times New Roman" panose="02020603050405020304"/>
                <a:cs typeface="Times New Roman" panose="02020603050405020304"/>
              </a:rPr>
              <a:t>machine </a:t>
            </a:r>
            <a:r>
              <a:rPr sz="2850" spc="-145" dirty="0">
                <a:latin typeface="Times New Roman" panose="02020603050405020304"/>
                <a:cs typeface="Times New Roman" panose="02020603050405020304"/>
              </a:rPr>
              <a:t>provides </a:t>
            </a:r>
            <a:r>
              <a:rPr sz="2850" spc="-16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850" spc="3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interface </a:t>
            </a:r>
            <a:r>
              <a:rPr sz="2850" spc="-125" dirty="0">
                <a:latin typeface="Times New Roman" panose="02020603050405020304"/>
                <a:cs typeface="Times New Roman" panose="02020603050405020304"/>
              </a:rPr>
              <a:t>identical </a:t>
            </a:r>
            <a:r>
              <a:rPr sz="2850" spc="-4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850" spc="-95" dirty="0">
                <a:latin typeface="Times New Roman" panose="02020603050405020304"/>
                <a:cs typeface="Times New Roman" panose="02020603050405020304"/>
              </a:rPr>
              <a:t>the  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underlying </a:t>
            </a:r>
            <a:r>
              <a:rPr sz="2850" spc="-120" dirty="0">
                <a:latin typeface="Times New Roman" panose="02020603050405020304"/>
                <a:cs typeface="Times New Roman" panose="02020603050405020304"/>
              </a:rPr>
              <a:t>bare</a:t>
            </a:r>
            <a:r>
              <a:rPr sz="28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hardware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 algn="just">
              <a:lnSpc>
                <a:spcPct val="100000"/>
              </a:lnSpc>
              <a:spcBef>
                <a:spcPts val="66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2850" spc="-150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850" b="1" spc="25" dirty="0">
                <a:latin typeface="Times New Roman" panose="02020603050405020304"/>
                <a:cs typeface="Times New Roman" panose="02020603050405020304"/>
              </a:rPr>
              <a:t>host </a:t>
            </a:r>
            <a:r>
              <a:rPr sz="2850" spc="-120" dirty="0">
                <a:latin typeface="Times New Roman" panose="02020603050405020304"/>
                <a:cs typeface="Times New Roman" panose="02020603050405020304"/>
              </a:rPr>
              <a:t>creates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illusion </a:t>
            </a:r>
            <a:r>
              <a:rPr sz="2850" spc="-95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2850" spc="-22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process  </a:t>
            </a:r>
            <a:r>
              <a:rPr sz="2850" spc="-210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its </a:t>
            </a:r>
            <a:r>
              <a:rPr sz="2850" spc="-165" dirty="0">
                <a:latin typeface="Times New Roman" panose="02020603050405020304"/>
                <a:cs typeface="Times New Roman" panose="02020603050405020304"/>
              </a:rPr>
              <a:t>own 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processor 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(and 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virtual</a:t>
            </a:r>
            <a:r>
              <a:rPr sz="2850" spc="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memory)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312420" marR="6985" indent="-300355" algn="just">
              <a:lnSpc>
                <a:spcPct val="100000"/>
              </a:lnSpc>
              <a:spcBef>
                <a:spcPts val="66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2850" spc="-200" dirty="0">
                <a:latin typeface="Times New Roman" panose="02020603050405020304"/>
                <a:cs typeface="Times New Roman" panose="02020603050405020304"/>
              </a:rPr>
              <a:t>Each </a:t>
            </a:r>
            <a:r>
              <a:rPr sz="2850" b="1" spc="15" dirty="0">
                <a:latin typeface="Times New Roman" panose="02020603050405020304"/>
                <a:cs typeface="Times New Roman" panose="02020603050405020304"/>
              </a:rPr>
              <a:t>guest </a:t>
            </a:r>
            <a:r>
              <a:rPr sz="2850" spc="-130" dirty="0">
                <a:latin typeface="Times New Roman" panose="02020603050405020304"/>
                <a:cs typeface="Times New Roman" panose="02020603050405020304"/>
              </a:rPr>
              <a:t>provided 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850" spc="-22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(virtual) </a:t>
            </a:r>
            <a:r>
              <a:rPr sz="2850" spc="-170" dirty="0">
                <a:latin typeface="Times New Roman" panose="02020603050405020304"/>
                <a:cs typeface="Times New Roman" panose="02020603050405020304"/>
              </a:rPr>
              <a:t>copy </a:t>
            </a:r>
            <a:r>
              <a:rPr sz="2850" spc="-16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underlying  </a:t>
            </a:r>
            <a:r>
              <a:rPr sz="2850" spc="-90" dirty="0">
                <a:latin typeface="Times New Roman" panose="02020603050405020304"/>
                <a:cs typeface="Times New Roman" panose="02020603050405020304"/>
              </a:rPr>
              <a:t>computer</a:t>
            </a:r>
            <a:endParaRPr sz="2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114" dirty="0"/>
              <a:t>52</a:t>
            </a:r>
            <a:endParaRPr spc="114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5263" y="551249"/>
            <a:ext cx="56934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0" dirty="0"/>
              <a:t>Virtual </a:t>
            </a:r>
            <a:r>
              <a:rPr spc="-100" dirty="0"/>
              <a:t>Machines</a:t>
            </a:r>
            <a:r>
              <a:rPr spc="-295" dirty="0"/>
              <a:t> </a:t>
            </a:r>
            <a:r>
              <a:rPr spc="-300" dirty="0"/>
              <a:t>(Cont.)</a:t>
            </a:r>
            <a:endParaRPr spc="-300" dirty="0"/>
          </a:p>
        </p:txBody>
      </p:sp>
      <p:sp>
        <p:nvSpPr>
          <p:cNvPr id="3" name="object 3"/>
          <p:cNvSpPr/>
          <p:nvPr/>
        </p:nvSpPr>
        <p:spPr>
          <a:xfrm>
            <a:off x="1683469" y="1802071"/>
            <a:ext cx="7249099" cy="51793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114" dirty="0"/>
              <a:t>53</a:t>
            </a:r>
            <a:endParaRPr spc="114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5263" y="551249"/>
            <a:ext cx="42652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0" dirty="0"/>
              <a:t>Hypervisor </a:t>
            </a:r>
            <a:r>
              <a:rPr spc="280" dirty="0"/>
              <a:t>/</a:t>
            </a:r>
            <a:r>
              <a:rPr spc="-270" dirty="0"/>
              <a:t> </a:t>
            </a:r>
            <a:r>
              <a:rPr spc="70" dirty="0"/>
              <a:t>VMM</a:t>
            </a:r>
            <a:endParaRPr spc="70" dirty="0"/>
          </a:p>
        </p:txBody>
      </p:sp>
      <p:sp>
        <p:nvSpPr>
          <p:cNvPr id="3" name="object 3"/>
          <p:cNvSpPr/>
          <p:nvPr/>
        </p:nvSpPr>
        <p:spPr>
          <a:xfrm>
            <a:off x="1613916" y="1773935"/>
            <a:ext cx="7335011" cy="48996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114" dirty="0"/>
              <a:t>54</a:t>
            </a:r>
            <a:endParaRPr spc="114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5263" y="872687"/>
            <a:ext cx="48437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5" dirty="0"/>
              <a:t>Types </a:t>
            </a:r>
            <a:r>
              <a:rPr spc="-235" dirty="0"/>
              <a:t>of</a:t>
            </a:r>
            <a:r>
              <a:rPr spc="-280" dirty="0"/>
              <a:t> </a:t>
            </a:r>
            <a:r>
              <a:rPr spc="-220" dirty="0"/>
              <a:t>Hypervisors</a:t>
            </a:r>
            <a:endParaRPr spc="-220" dirty="0"/>
          </a:p>
        </p:txBody>
      </p:sp>
      <p:sp>
        <p:nvSpPr>
          <p:cNvPr id="3" name="object 3"/>
          <p:cNvSpPr/>
          <p:nvPr/>
        </p:nvSpPr>
        <p:spPr>
          <a:xfrm>
            <a:off x="1002791" y="2496311"/>
            <a:ext cx="8557260" cy="34503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78486" y="6180766"/>
            <a:ext cx="23336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(a) </a:t>
            </a:r>
            <a:r>
              <a:rPr sz="2200" spc="-28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type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200" spc="-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hypervisor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06883" y="6180766"/>
            <a:ext cx="23609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(b) </a:t>
            </a:r>
            <a:r>
              <a:rPr sz="2200" spc="-28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type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200" spc="-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hypervisor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114" dirty="0"/>
              <a:t>55</a:t>
            </a:r>
            <a:endParaRPr spc="114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61906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Para- </a:t>
            </a:r>
            <a:r>
              <a:rPr spc="-229" dirty="0"/>
              <a:t>vs.</a:t>
            </a:r>
            <a:r>
              <a:rPr spc="-345" dirty="0"/>
              <a:t> </a:t>
            </a:r>
            <a:r>
              <a:rPr spc="-290" dirty="0"/>
              <a:t>Full-virtualization</a:t>
            </a:r>
            <a:endParaRPr spc="-290" dirty="0"/>
          </a:p>
        </p:txBody>
      </p:sp>
      <p:sp>
        <p:nvSpPr>
          <p:cNvPr id="3" name="object 3"/>
          <p:cNvSpPr txBox="1"/>
          <p:nvPr/>
        </p:nvSpPr>
        <p:spPr>
          <a:xfrm>
            <a:off x="1093666" y="1694243"/>
            <a:ext cx="8371840" cy="2891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6350" indent="-300355">
              <a:lnSpc>
                <a:spcPct val="100000"/>
              </a:lnSpc>
              <a:spcBef>
                <a:spcPts val="9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  <a:tab pos="1610995" algn="l"/>
                <a:tab pos="2499995" algn="l"/>
                <a:tab pos="3296920" algn="l"/>
                <a:tab pos="4396740" algn="l"/>
                <a:tab pos="5488305" algn="l"/>
                <a:tab pos="6123305" algn="l"/>
                <a:tab pos="6765290" algn="l"/>
                <a:tab pos="8085455" algn="l"/>
              </a:tabLst>
            </a:pPr>
            <a:r>
              <a:rPr sz="2850" spc="-16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850" spc="1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850" spc="-13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spc="-229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85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spc="-22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229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spc="-229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85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150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5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spc="-17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229" dirty="0">
                <a:latin typeface="Times New Roman" panose="02020603050405020304"/>
                <a:cs typeface="Times New Roman" panose="02020603050405020304"/>
              </a:rPr>
              <a:t>sy</a:t>
            </a:r>
            <a:r>
              <a:rPr sz="2850" spc="-20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85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spc="-16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229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850" spc="-24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50" spc="3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17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85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285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50" spc="-14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85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50" spc="-16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85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50" spc="-80" dirty="0">
                <a:latin typeface="Times New Roman" panose="02020603050405020304"/>
                <a:cs typeface="Times New Roman" panose="02020603050405020304"/>
              </a:rPr>
              <a:t>o  </a:t>
            </a:r>
            <a:r>
              <a:rPr sz="2850" spc="-130" dirty="0">
                <a:latin typeface="Times New Roman" panose="02020603050405020304"/>
                <a:cs typeface="Times New Roman" panose="02020603050405020304"/>
              </a:rPr>
              <a:t>hardware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7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850" spc="-120" dirty="0">
                <a:latin typeface="Times New Roman" panose="02020603050405020304"/>
                <a:cs typeface="Times New Roman" panose="02020603050405020304"/>
              </a:rPr>
              <a:t>Guest </a:t>
            </a:r>
            <a:r>
              <a:rPr sz="2850" spc="-125" dirty="0">
                <a:latin typeface="Times New Roman" panose="02020603050405020304"/>
                <a:cs typeface="Times New Roman" panose="02020603050405020304"/>
              </a:rPr>
              <a:t>must be 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modified </a:t>
            </a:r>
            <a:r>
              <a:rPr sz="2850" spc="-45" dirty="0">
                <a:latin typeface="Times New Roman" panose="02020603050405020304"/>
                <a:cs typeface="Times New Roman" panose="02020603050405020304"/>
              </a:rPr>
              <a:t>to run </a:t>
            </a:r>
            <a:r>
              <a:rPr sz="2850" spc="-130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2850" spc="-125" dirty="0">
                <a:latin typeface="Times New Roman" panose="02020603050405020304"/>
                <a:cs typeface="Times New Roman" panose="02020603050405020304"/>
              </a:rPr>
              <a:t>paravirtualized</a:t>
            </a:r>
            <a:r>
              <a:rPr sz="285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hardware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>
              <a:lnSpc>
                <a:spcPct val="100000"/>
              </a:lnSpc>
              <a:spcBef>
                <a:spcPts val="66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850" spc="-120" dirty="0">
                <a:latin typeface="Times New Roman" panose="02020603050405020304"/>
                <a:cs typeface="Times New Roman" panose="02020603050405020304"/>
              </a:rPr>
              <a:t>Guest </a:t>
            </a:r>
            <a:r>
              <a:rPr sz="2850" spc="-170" dirty="0"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2850" spc="-12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850" spc="-180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2850" spc="-90" dirty="0">
                <a:latin typeface="Times New Roman" panose="02020603050405020304"/>
                <a:cs typeface="Times New Roman" panose="02020603050405020304"/>
              </a:rPr>
              <a:t>OS, </a:t>
            </a:r>
            <a:r>
              <a:rPr sz="2850" spc="-40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850" spc="-13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50" spc="-185" dirty="0">
                <a:latin typeface="Times New Roman" panose="02020603050405020304"/>
                <a:cs typeface="Times New Roman" panose="02020603050405020304"/>
              </a:rPr>
              <a:t>case </a:t>
            </a:r>
            <a:r>
              <a:rPr sz="2850" spc="-16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850" spc="-165" dirty="0">
                <a:latin typeface="Times New Roman" panose="02020603050405020304"/>
                <a:cs typeface="Times New Roman" panose="02020603050405020304"/>
              </a:rPr>
              <a:t>Solaris 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10 </a:t>
            </a:r>
            <a:r>
              <a:rPr sz="2850" spc="-145" dirty="0">
                <a:latin typeface="Times New Roman" panose="02020603050405020304"/>
                <a:cs typeface="Times New Roman" panose="02020603050405020304"/>
              </a:rPr>
              <a:t>applications  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running </a:t>
            </a:r>
            <a:r>
              <a:rPr sz="2850" spc="-13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5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containers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7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Full-virtualization: 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unmodified </a:t>
            </a:r>
            <a:r>
              <a:rPr sz="2850" spc="-130" dirty="0">
                <a:latin typeface="Times New Roman" panose="02020603050405020304"/>
                <a:cs typeface="Times New Roman" panose="02020603050405020304"/>
              </a:rPr>
              <a:t>guest</a:t>
            </a:r>
            <a:r>
              <a:rPr sz="28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80" dirty="0">
                <a:latin typeface="Times New Roman" panose="02020603050405020304"/>
                <a:cs typeface="Times New Roman" panose="02020603050405020304"/>
              </a:rPr>
              <a:t>OSes</a:t>
            </a:r>
            <a:endParaRPr sz="2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114" dirty="0"/>
              <a:t>56</a:t>
            </a:r>
            <a:endParaRPr spc="114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3625" y="872687"/>
            <a:ext cx="26847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75" dirty="0">
                <a:solidFill>
                  <a:srgbClr val="DF6B5D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4400" spc="-114" dirty="0">
                <a:solidFill>
                  <a:srgbClr val="DF6B5D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4400" spc="-445" dirty="0">
                <a:solidFill>
                  <a:srgbClr val="DF6B5D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4400" spc="-114" dirty="0">
                <a:solidFill>
                  <a:srgbClr val="DF6B5D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4400" spc="-260" dirty="0">
                <a:solidFill>
                  <a:srgbClr val="DF6B5D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4400" spc="-114" dirty="0">
                <a:solidFill>
                  <a:srgbClr val="DF6B5D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4400" spc="15" dirty="0">
                <a:solidFill>
                  <a:srgbClr val="DF6B5D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4400" spc="-160" dirty="0">
                <a:solidFill>
                  <a:srgbClr val="DF6B5D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4400" spc="-114" dirty="0">
                <a:solidFill>
                  <a:srgbClr val="DF6B5D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4400" spc="260" dirty="0">
                <a:solidFill>
                  <a:srgbClr val="DF6B5D"/>
                </a:solidFill>
                <a:latin typeface="Trebuchet MS" panose="020B0603020202020204"/>
                <a:cs typeface="Trebuchet MS" panose="020B0603020202020204"/>
              </a:rPr>
              <a:t>s</a:t>
            </a:r>
            <a:endParaRPr sz="4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0966" y="1694243"/>
            <a:ext cx="7394575" cy="8966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5120" marR="17780" indent="-300355">
              <a:lnSpc>
                <a:spcPct val="100000"/>
              </a:lnSpc>
              <a:spcBef>
                <a:spcPts val="95"/>
              </a:spcBef>
              <a:tabLst>
                <a:tab pos="325120" algn="l"/>
              </a:tabLst>
            </a:pPr>
            <a:r>
              <a:rPr sz="2400" spc="-1050" dirty="0">
                <a:solidFill>
                  <a:srgbClr val="D34816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2400" spc="-1050" dirty="0">
                <a:solidFill>
                  <a:srgbClr val="D34816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95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2850" spc="-180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850" spc="-125" dirty="0">
                <a:latin typeface="Times New Roman" panose="02020603050405020304"/>
                <a:cs typeface="Times New Roman" panose="02020603050405020304"/>
              </a:rPr>
              <a:t>Concepts </a:t>
            </a:r>
            <a:r>
              <a:rPr sz="2850" spc="-120" dirty="0">
                <a:latin typeface="Times New Roman" panose="02020603050405020304"/>
                <a:cs typeface="Times New Roman" panose="02020603050405020304"/>
              </a:rPr>
              <a:t>(Silberschatz, </a:t>
            </a:r>
            <a:r>
              <a:rPr sz="2850" spc="-75" dirty="0">
                <a:latin typeface="Times New Roman" panose="02020603050405020304"/>
                <a:cs typeface="Times New Roman" panose="02020603050405020304"/>
              </a:rPr>
              <a:t>9</a:t>
            </a:r>
            <a:r>
              <a:rPr sz="2850" spc="-112" baseline="25000" dirty="0">
                <a:latin typeface="Times New Roman" panose="02020603050405020304"/>
                <a:cs typeface="Times New Roman" panose="02020603050405020304"/>
              </a:rPr>
              <a:t>th 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edition)  </a:t>
            </a:r>
            <a:r>
              <a:rPr sz="2850" spc="-105" dirty="0">
                <a:latin typeface="Times New Roman" panose="02020603050405020304"/>
                <a:cs typeface="Times New Roman" panose="02020603050405020304"/>
              </a:rPr>
              <a:t>Chapter 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1,</a:t>
            </a:r>
            <a:r>
              <a:rPr sz="2850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45" dirty="0">
                <a:latin typeface="Times New Roman" panose="02020603050405020304"/>
                <a:cs typeface="Times New Roman" panose="02020603050405020304"/>
              </a:rPr>
              <a:t>2.1-2.5</a:t>
            </a:r>
            <a:endParaRPr sz="2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89052" y="7077995"/>
            <a:ext cx="245745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5</a:t>
            </a:r>
            <a:r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7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6378" y="348610"/>
            <a:ext cx="6972300" cy="1227455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2700" marR="5080">
              <a:lnSpc>
                <a:spcPct val="79000"/>
              </a:lnSpc>
              <a:spcBef>
                <a:spcPts val="1205"/>
              </a:spcBef>
            </a:pPr>
            <a:r>
              <a:rPr b="0" spc="-19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Transition </a:t>
            </a:r>
            <a:r>
              <a:rPr b="0" spc="-21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from </a:t>
            </a:r>
            <a:r>
              <a:rPr b="0" spc="-10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User </a:t>
            </a:r>
            <a:r>
              <a:rPr b="0" spc="-29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b="0" spc="-49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12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Kernel  </a:t>
            </a:r>
            <a:r>
              <a:rPr b="0" spc="4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Mode</a:t>
            </a:r>
            <a:endParaRPr b="0" spc="45" dirty="0">
              <a:solidFill>
                <a:srgbClr val="696464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1955" y="1448130"/>
            <a:ext cx="8235315" cy="241236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Timer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prevent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infinite loop </a:t>
            </a:r>
            <a:r>
              <a:rPr sz="2650" spc="580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65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650" spc="-180" dirty="0">
                <a:latin typeface="Times New Roman" panose="02020603050405020304"/>
                <a:cs typeface="Times New Roman" panose="02020603050405020304"/>
              </a:rPr>
              <a:t>hogging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resources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95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Set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interrupt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after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specific</a:t>
            </a:r>
            <a:r>
              <a:rPr sz="2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period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45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decrements</a:t>
            </a:r>
            <a:r>
              <a:rPr sz="2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counter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5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When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counter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reaches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zero,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generate </a:t>
            </a: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interrupt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marR="5080" lvl="1" indent="-252095">
              <a:lnSpc>
                <a:spcPct val="100000"/>
              </a:lnSpc>
              <a:spcBef>
                <a:spcPts val="440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Setup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before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scheduling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regain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control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terminate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that 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exceeds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allotted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time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78230" y="4266438"/>
            <a:ext cx="8313420" cy="2723515"/>
            <a:chOff x="1078230" y="4266438"/>
            <a:chExt cx="8313420" cy="2723515"/>
          </a:xfrm>
        </p:grpSpPr>
        <p:sp>
          <p:nvSpPr>
            <p:cNvPr id="5" name="object 5"/>
            <p:cNvSpPr/>
            <p:nvPr/>
          </p:nvSpPr>
          <p:spPr>
            <a:xfrm>
              <a:off x="1115568" y="4309872"/>
              <a:ext cx="8229600" cy="2639568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85088" y="4273296"/>
              <a:ext cx="8300084" cy="2710180"/>
            </a:xfrm>
            <a:custGeom>
              <a:avLst/>
              <a:gdLst/>
              <a:ahLst/>
              <a:cxnLst/>
              <a:rect l="l" t="t" r="r" b="b"/>
              <a:pathLst>
                <a:path w="8300084" h="2710179">
                  <a:moveTo>
                    <a:pt x="0" y="0"/>
                  </a:moveTo>
                  <a:lnTo>
                    <a:pt x="8299704" y="0"/>
                  </a:lnTo>
                  <a:lnTo>
                    <a:pt x="8299704" y="2709672"/>
                  </a:lnTo>
                  <a:lnTo>
                    <a:pt x="0" y="2709672"/>
                  </a:lnTo>
                  <a:lnTo>
                    <a:pt x="0" y="0"/>
                  </a:lnTo>
                  <a:close/>
                </a:path>
                <a:path w="8300084" h="2710179">
                  <a:moveTo>
                    <a:pt x="27431" y="27431"/>
                  </a:moveTo>
                  <a:lnTo>
                    <a:pt x="8272271" y="27431"/>
                  </a:lnTo>
                  <a:lnTo>
                    <a:pt x="8272271" y="2682240"/>
                  </a:lnTo>
                  <a:lnTo>
                    <a:pt x="27431" y="2682240"/>
                  </a:lnTo>
                  <a:lnTo>
                    <a:pt x="27431" y="27431"/>
                  </a:lnTo>
                  <a:close/>
                </a:path>
              </a:pathLst>
            </a:custGeom>
            <a:ln w="13716">
              <a:solidFill>
                <a:srgbClr val="D67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9" name="object 9"/>
          <p:cNvSpPr txBox="1"/>
          <p:nvPr/>
        </p:nvSpPr>
        <p:spPr>
          <a:xfrm>
            <a:off x="260604" y="7077995"/>
            <a:ext cx="30226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1750" y="395856"/>
            <a:ext cx="57181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14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3. </a:t>
            </a:r>
            <a:r>
              <a:rPr b="0" spc="-35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Process</a:t>
            </a:r>
            <a:r>
              <a:rPr b="0" spc="-434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50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Management</a:t>
            </a:r>
            <a:endParaRPr b="0" spc="-50" dirty="0">
              <a:solidFill>
                <a:srgbClr val="BF0000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8999" y="1339133"/>
            <a:ext cx="9232265" cy="4587875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390525" marR="22860" indent="-378460">
              <a:lnSpc>
                <a:spcPct val="73000"/>
              </a:lnSpc>
              <a:spcBef>
                <a:spcPts val="95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90525" algn="l"/>
                <a:tab pos="391160" algn="l"/>
                <a:tab pos="725805" algn="l"/>
                <a:tab pos="1754505" algn="l"/>
                <a:tab pos="2073275" algn="l"/>
                <a:tab pos="2327910" algn="l"/>
                <a:tab pos="3501390" algn="l"/>
                <a:tab pos="3863975" algn="l"/>
                <a:tab pos="5584825" algn="l"/>
                <a:tab pos="5902960" algn="l"/>
                <a:tab pos="6161405" algn="l"/>
                <a:tab pos="6774815" algn="l"/>
                <a:tab pos="7153275" algn="l"/>
                <a:tab pos="7914640" algn="l"/>
                <a:tab pos="8823325" algn="l"/>
              </a:tabLst>
            </a:pPr>
            <a:r>
              <a:rPr sz="2650" spc="-3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A	</a:t>
            </a:r>
            <a:r>
              <a:rPr sz="2650" spc="-1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50" spc="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50" spc="-114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50" spc="-18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50" spc="-9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-2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spc="-204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50" spc="-204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2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50" spc="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50" spc="-1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50" spc="-19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650" spc="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50" spc="-26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50" spc="-1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6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50" spc="-1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9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-1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50" spc="-9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-18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50" spc="-1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650" spc="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50" spc="-16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50" spc="-1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50" spc="-13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50" spc="105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265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20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5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50" spc="-204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un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50" spc="3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50" spc="-20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254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50" spc="1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50" spc="2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50" spc="-19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2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50" spc="-19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650" spc="-75" dirty="0">
                <a:latin typeface="Times New Roman" panose="02020603050405020304"/>
                <a:cs typeface="Times New Roman" panose="02020603050405020304"/>
              </a:rPr>
              <a:t>e 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system.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650" spc="-2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passive </a:t>
            </a:r>
            <a:r>
              <a:rPr sz="2650" spc="-1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650" spc="-175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2650" spc="-17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active</a:t>
            </a:r>
            <a:r>
              <a:rPr sz="2650" spc="2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.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90525" indent="-378460">
              <a:lnSpc>
                <a:spcPts val="2760"/>
              </a:lnSpc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90525" algn="l"/>
                <a:tab pos="391160" algn="l"/>
              </a:tabLst>
            </a:pPr>
            <a:r>
              <a:rPr sz="2850" spc="-15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needs 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resources </a:t>
            </a:r>
            <a:r>
              <a:rPr sz="2850" spc="-4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850" spc="-170" dirty="0">
                <a:latin typeface="Times New Roman" panose="02020603050405020304"/>
                <a:cs typeface="Times New Roman" panose="02020603050405020304"/>
              </a:rPr>
              <a:t>accomplish 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285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55" dirty="0">
                <a:latin typeface="Times New Roman" panose="02020603050405020304"/>
                <a:cs typeface="Times New Roman" panose="02020603050405020304"/>
              </a:rPr>
              <a:t>task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692150" lvl="1" indent="-377190">
              <a:lnSpc>
                <a:spcPts val="2740"/>
              </a:lnSpc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92150" algn="l"/>
                <a:tab pos="692785" algn="l"/>
              </a:tabLst>
            </a:pP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CPU,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memory, </a:t>
            </a:r>
            <a:r>
              <a:rPr sz="2650" spc="60" dirty="0">
                <a:latin typeface="Times New Roman" panose="02020603050405020304"/>
                <a:cs typeface="Times New Roman" panose="02020603050405020304"/>
              </a:rPr>
              <a:t>I/O,</a:t>
            </a:r>
            <a:r>
              <a:rPr sz="2650" spc="-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files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92150" lvl="1" indent="-377190">
              <a:lnSpc>
                <a:spcPts val="2755"/>
              </a:lnSpc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92150" algn="l"/>
                <a:tab pos="692785" algn="l"/>
              </a:tabLst>
            </a:pP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Initialization</a:t>
            </a:r>
            <a:r>
              <a:rPr sz="265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data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90525" indent="-378460">
              <a:lnSpc>
                <a:spcPts val="2985"/>
              </a:lnSpc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90525" algn="l"/>
                <a:tab pos="391160" algn="l"/>
              </a:tabLst>
            </a:pP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850" spc="-95" dirty="0">
                <a:latin typeface="Times New Roman" panose="02020603050405020304"/>
                <a:cs typeface="Times New Roman" panose="02020603050405020304"/>
              </a:rPr>
              <a:t>termination 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requires </a:t>
            </a:r>
            <a:r>
              <a:rPr sz="2850" spc="-150" dirty="0">
                <a:latin typeface="Times New Roman" panose="02020603050405020304"/>
                <a:cs typeface="Times New Roman" panose="02020603050405020304"/>
              </a:rPr>
              <a:t>reclaiming </a:t>
            </a:r>
            <a:r>
              <a:rPr sz="2850" spc="-16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850" spc="-215" dirty="0">
                <a:latin typeface="Times New Roman" panose="02020603050405020304"/>
                <a:cs typeface="Times New Roman" panose="02020603050405020304"/>
              </a:rPr>
              <a:t>any </a:t>
            </a:r>
            <a:r>
              <a:rPr sz="2850" spc="-145" dirty="0">
                <a:latin typeface="Times New Roman" panose="02020603050405020304"/>
                <a:cs typeface="Times New Roman" panose="02020603050405020304"/>
              </a:rPr>
              <a:t>reusable</a:t>
            </a:r>
            <a:r>
              <a:rPr sz="285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resources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390525" marR="20955" indent="-378460">
              <a:lnSpc>
                <a:spcPct val="72000"/>
              </a:lnSpc>
              <a:spcBef>
                <a:spcPts val="73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90525" algn="l"/>
                <a:tab pos="391160" algn="l"/>
              </a:tabLst>
            </a:pPr>
            <a:r>
              <a:rPr sz="2850" spc="-145" dirty="0">
                <a:latin typeface="Times New Roman" panose="02020603050405020304"/>
                <a:cs typeface="Times New Roman" panose="02020603050405020304"/>
              </a:rPr>
              <a:t>Single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-threaded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650" spc="-210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one </a:t>
            </a:r>
            <a:r>
              <a:rPr sz="2650" spc="-1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2650" spc="-9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counter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specifying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location 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next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instruction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execute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92150" lvl="1" indent="-377190">
              <a:lnSpc>
                <a:spcPts val="2520"/>
              </a:lnSpc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92150" algn="l"/>
                <a:tab pos="692785" algn="l"/>
              </a:tabLst>
            </a:pP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executes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instructions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sequentially,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one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at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time,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until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completion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90525" indent="-378460">
              <a:lnSpc>
                <a:spcPts val="3110"/>
              </a:lnSpc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90525" algn="l"/>
                <a:tab pos="391160" algn="l"/>
              </a:tabLst>
            </a:pPr>
            <a:r>
              <a:rPr sz="2850" spc="-1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Multi-threaded </a:t>
            </a:r>
            <a:r>
              <a:rPr sz="2850" spc="-1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850" spc="-21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2850" spc="-1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one </a:t>
            </a:r>
            <a:r>
              <a:rPr sz="2850" spc="-1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2850" spc="-9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counter </a:t>
            </a:r>
            <a:r>
              <a:rPr sz="2850" spc="-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per</a:t>
            </a:r>
            <a:r>
              <a:rPr sz="2850" spc="229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thread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390525" marR="5080" indent="-378460">
              <a:lnSpc>
                <a:spcPct val="73000"/>
              </a:lnSpc>
              <a:spcBef>
                <a:spcPts val="74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90525" algn="l"/>
                <a:tab pos="391160" algn="l"/>
              </a:tabLst>
            </a:pPr>
            <a:r>
              <a:rPr sz="2650" spc="-204" dirty="0">
                <a:latin typeface="Times New Roman" panose="02020603050405020304"/>
                <a:cs typeface="Times New Roman" panose="02020603050405020304"/>
              </a:rPr>
              <a:t>Typically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650" spc="-210" dirty="0">
                <a:latin typeface="Times New Roman" panose="02020603050405020304"/>
                <a:cs typeface="Times New Roman" panose="02020603050405020304"/>
              </a:rPr>
              <a:t>has many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processes, 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some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user, 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some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system,  running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concurrently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one </a:t>
            </a:r>
            <a:r>
              <a:rPr sz="2650" spc="-45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6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75" dirty="0">
                <a:latin typeface="Times New Roman" panose="02020603050405020304"/>
                <a:cs typeface="Times New Roman" panose="02020603050405020304"/>
              </a:rPr>
              <a:t>CPUs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92150" lvl="1" indent="-377190">
              <a:lnSpc>
                <a:spcPts val="2710"/>
              </a:lnSpc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92150" algn="l"/>
                <a:tab pos="692785" algn="l"/>
              </a:tabLst>
            </a:pP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Concurrency </a:t>
            </a:r>
            <a:r>
              <a:rPr sz="2400" spc="-19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multiplexing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CPUs 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among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processes </a:t>
            </a:r>
            <a:r>
              <a:rPr sz="2400" spc="545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400" spc="-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threads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60604" y="7077995"/>
            <a:ext cx="30226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7180" y="799497"/>
            <a:ext cx="73044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35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Process </a:t>
            </a:r>
            <a:r>
              <a:rPr b="0" spc="-50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Management</a:t>
            </a:r>
            <a:r>
              <a:rPr b="0" spc="-570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215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Activities</a:t>
            </a:r>
            <a:endParaRPr b="0" spc="-215" dirty="0">
              <a:solidFill>
                <a:srgbClr val="BF0000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5153" y="1649972"/>
            <a:ext cx="7838440" cy="331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78790">
              <a:lnSpc>
                <a:spcPct val="101000"/>
              </a:lnSpc>
              <a:spcBef>
                <a:spcPts val="95"/>
              </a:spcBef>
            </a:pPr>
            <a:r>
              <a:rPr sz="3050" spc="-1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3050" spc="-1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3050" spc="-2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050" spc="-1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responsible </a:t>
            </a:r>
            <a:r>
              <a:rPr sz="3050" spc="-10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3050" spc="-9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following  </a:t>
            </a:r>
            <a:r>
              <a:rPr sz="3050" spc="-1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activities </a:t>
            </a:r>
            <a:r>
              <a:rPr sz="3050" spc="-1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3050" spc="-1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connection </a:t>
            </a:r>
            <a:r>
              <a:rPr sz="3050" spc="-114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3050" spc="-1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3050" spc="-8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management: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90525" indent="-378460">
              <a:lnSpc>
                <a:spcPct val="100000"/>
              </a:lnSpc>
              <a:spcBef>
                <a:spcPts val="4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90525" algn="l"/>
                <a:tab pos="391160" algn="l"/>
              </a:tabLst>
            </a:pPr>
            <a:r>
              <a:rPr sz="3050" spc="-12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Creating </a:t>
            </a:r>
            <a:r>
              <a:rPr sz="3050" spc="-17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050" spc="-12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deleting 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both user </a:t>
            </a:r>
            <a:r>
              <a:rPr sz="3050" spc="-17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305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processes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90525" indent="-378460">
              <a:lnSpc>
                <a:spcPct val="100000"/>
              </a:lnSpc>
              <a:spcBef>
                <a:spcPts val="3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90525" algn="l"/>
                <a:tab pos="391160" algn="l"/>
              </a:tabLst>
            </a:pPr>
            <a:r>
              <a:rPr sz="3050" spc="-18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Suspending </a:t>
            </a:r>
            <a:r>
              <a:rPr sz="3050" spc="-17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050" spc="-15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resuming</a:t>
            </a:r>
            <a:r>
              <a:rPr sz="3050" spc="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processes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90525" indent="-378460">
              <a:lnSpc>
                <a:spcPct val="100000"/>
              </a:lnSpc>
              <a:spcBef>
                <a:spcPts val="3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90525" algn="l"/>
                <a:tab pos="391160" algn="l"/>
              </a:tabLst>
            </a:pP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Providing </a:t>
            </a: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mechanisms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30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communication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90525" indent="-378460">
              <a:lnSpc>
                <a:spcPct val="100000"/>
              </a:lnSpc>
              <a:spcBef>
                <a:spcPts val="3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90525" algn="l"/>
                <a:tab pos="391160" algn="l"/>
              </a:tabLst>
            </a:pP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Providing </a:t>
            </a: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mechanisms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30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synchronization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90525" indent="-378460">
              <a:lnSpc>
                <a:spcPct val="100000"/>
              </a:lnSpc>
              <a:spcBef>
                <a:spcPts val="3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90525" algn="l"/>
                <a:tab pos="391160" algn="l"/>
              </a:tabLst>
            </a:pP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Providing </a:t>
            </a: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mechanisms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3050" spc="-14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deadlock</a:t>
            </a:r>
            <a:r>
              <a:rPr sz="3050" spc="-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7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handling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60604" y="7077995"/>
            <a:ext cx="30226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1750" y="403230"/>
            <a:ext cx="57962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14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4. </a:t>
            </a:r>
            <a:r>
              <a:rPr b="0" spc="-70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Memory</a:t>
            </a:r>
            <a:r>
              <a:rPr b="0" spc="-440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45" dirty="0">
                <a:solidFill>
                  <a:srgbClr val="BF0000"/>
                </a:solidFill>
                <a:latin typeface="Trebuchet MS" panose="020B0603020202020204"/>
                <a:cs typeface="Trebuchet MS" panose="020B0603020202020204"/>
              </a:rPr>
              <a:t>Management</a:t>
            </a:r>
            <a:endParaRPr b="0" spc="-45" dirty="0">
              <a:solidFill>
                <a:srgbClr val="BF0000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3768" y="1177730"/>
            <a:ext cx="9174480" cy="487807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73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3050" spc="-15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management</a:t>
            </a:r>
            <a:r>
              <a:rPr sz="3050" spc="-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activities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marR="5080" lvl="1" indent="-251460">
              <a:lnSpc>
                <a:spcPts val="3170"/>
              </a:lnSpc>
              <a:spcBef>
                <a:spcPts val="62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7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Keeping </a:t>
            </a:r>
            <a:r>
              <a:rPr sz="2650" spc="-9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track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 which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parts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currently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being 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used </a:t>
            </a:r>
            <a:r>
              <a:rPr sz="2650" spc="-175" dirty="0">
                <a:latin typeface="Times New Roman" panose="02020603050405020304"/>
                <a:cs typeface="Times New Roman" panose="02020603050405020304"/>
              </a:rPr>
              <a:t>and  </a:t>
            </a:r>
            <a:r>
              <a:rPr sz="2650" spc="-21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whom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marR="5080" lvl="1" indent="-251460">
              <a:lnSpc>
                <a:spcPts val="3170"/>
              </a:lnSpc>
              <a:spcBef>
                <a:spcPts val="42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Deciding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which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processes </a:t>
            </a:r>
            <a:r>
              <a:rPr sz="2650" spc="-55" dirty="0">
                <a:latin typeface="Times New Roman" panose="02020603050405020304"/>
                <a:cs typeface="Times New Roman" panose="02020603050405020304"/>
              </a:rPr>
              <a:t>(or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parts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thereof)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650" spc="-6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204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move </a:t>
            </a:r>
            <a:r>
              <a:rPr sz="2650" spc="-9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into </a:t>
            </a:r>
            <a:r>
              <a:rPr sz="2650" spc="-1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and  </a:t>
            </a:r>
            <a:r>
              <a:rPr sz="2650" spc="-7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out </a:t>
            </a:r>
            <a:r>
              <a:rPr sz="2650" spc="-15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50" spc="-10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3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memory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251460" marR="2279650" lvl="1" indent="-251460" algn="r">
              <a:lnSpc>
                <a:spcPct val="100000"/>
              </a:lnSpc>
              <a:spcBef>
                <a:spcPts val="32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251460" algn="l"/>
              </a:tabLst>
            </a:pPr>
            <a:r>
              <a:rPr sz="2650" spc="-16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Allocating and </a:t>
            </a:r>
            <a:r>
              <a:rPr sz="2650" spc="-14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deallocating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space </a:t>
            </a:r>
            <a:r>
              <a:rPr sz="2650" spc="-220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2650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needed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marR="2282190" indent="-313055" algn="r">
              <a:lnSpc>
                <a:spcPct val="100000"/>
              </a:lnSpc>
              <a:spcBef>
                <a:spcPts val="62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204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in memory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before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305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processing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marR="2379345" indent="-313055" algn="r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204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instructions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in memory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170" dirty="0">
                <a:latin typeface="Times New Roman" panose="02020603050405020304"/>
                <a:cs typeface="Times New Roman" panose="02020603050405020304"/>
              </a:rPr>
              <a:t>allow</a:t>
            </a:r>
            <a:r>
              <a:rPr sz="30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execution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management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determines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what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5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memory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50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Optimizing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CPU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utilization </a:t>
            </a:r>
            <a:r>
              <a:rPr sz="2650" spc="-440" dirty="0">
                <a:latin typeface="Times New Roman" panose="02020603050405020304"/>
                <a:cs typeface="Times New Roman" panose="02020603050405020304"/>
              </a:rPr>
              <a:t>&amp;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computer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response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5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users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60604" y="7077995"/>
            <a:ext cx="30226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16013</Words>
  <Application>WPS Presentation</Application>
  <PresentationFormat>Custom</PresentationFormat>
  <Paragraphs>632</Paragraphs>
  <Slides>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0" baseType="lpstr">
      <vt:lpstr>Arial</vt:lpstr>
      <vt:lpstr>SimSun</vt:lpstr>
      <vt:lpstr>Wingdings</vt:lpstr>
      <vt:lpstr>Trebuchet MS</vt:lpstr>
      <vt:lpstr>Times New Roman</vt:lpstr>
      <vt:lpstr>Arial</vt:lpstr>
      <vt:lpstr>Webdings</vt:lpstr>
      <vt:lpstr>Georgia</vt:lpstr>
      <vt:lpstr>Calibri</vt:lpstr>
      <vt:lpstr>Microsoft YaHei</vt:lpstr>
      <vt:lpstr>Arial Unicode MS</vt:lpstr>
      <vt:lpstr>Tahoma</vt:lpstr>
      <vt:lpstr>Office Theme</vt:lpstr>
      <vt:lpstr>Operating Systems  CS2006</vt:lpstr>
      <vt:lpstr>A View of Operating System Services</vt:lpstr>
      <vt:lpstr>What Categories of Services Might  be Provided by OS?</vt:lpstr>
      <vt:lpstr>1. Program Execution</vt:lpstr>
      <vt:lpstr>2. OS Operations</vt:lpstr>
      <vt:lpstr>Transition from User to Kernel  Mode</vt:lpstr>
      <vt:lpstr>3. Process Management</vt:lpstr>
      <vt:lpstr>Process Management Activities</vt:lpstr>
      <vt:lpstr>4. Memory Management</vt:lpstr>
      <vt:lpstr>5. Storage Management</vt:lpstr>
      <vt:lpstr>5. Storage Management</vt:lpstr>
      <vt:lpstr>6. I/O Subsystem</vt:lpstr>
      <vt:lpstr>7. Protection and Security</vt:lpstr>
      <vt:lpstr>System Calls</vt:lpstr>
      <vt:lpstr>System Calls</vt:lpstr>
      <vt:lpstr>PowerPoint 演示文稿</vt:lpstr>
      <vt:lpstr>Example of Standard API</vt:lpstr>
      <vt:lpstr>API – System Call – OS  Relationship</vt:lpstr>
      <vt:lpstr>System Call Implementation</vt:lpstr>
      <vt:lpstr> C program invoking  printf() library call,  which calls write()  system call</vt:lpstr>
      <vt:lpstr>System Call Parameter Passing</vt:lpstr>
      <vt:lpstr>Parameter Passing via Table</vt:lpstr>
      <vt:lpstr>Types of System Calls</vt:lpstr>
      <vt:lpstr>Examples of Windows and Unix System Calls</vt:lpstr>
      <vt:lpstr>User Interface</vt:lpstr>
      <vt:lpstr>User Operating System Interface - CLI</vt:lpstr>
      <vt:lpstr>Bourne Shell Command Interpreter</vt:lpstr>
      <vt:lpstr>User Operating System Interface - GUI</vt:lpstr>
      <vt:lpstr>User and System Programs</vt:lpstr>
      <vt:lpstr>System Programs</vt:lpstr>
      <vt:lpstr>OS Structures</vt:lpstr>
      <vt:lpstr>Operating System Design and  Implementation</vt:lpstr>
      <vt:lpstr>Operating Systems Structures</vt:lpstr>
      <vt:lpstr>1. Monolithic Operating System</vt:lpstr>
      <vt:lpstr>Monolithic OS – Basic Structure</vt:lpstr>
      <vt:lpstr>MS-DOS System Structure</vt:lpstr>
      <vt:lpstr>MS-DOS Layer Structure</vt:lpstr>
      <vt:lpstr>UNIX System Structure</vt:lpstr>
      <vt:lpstr>2. Layered Approach</vt:lpstr>
      <vt:lpstr>Layered Operating System</vt:lpstr>
      <vt:lpstr>Operating System Layers</vt:lpstr>
      <vt:lpstr>Older Windows System Layers</vt:lpstr>
      <vt:lpstr>3. Microkernel System Structure</vt:lpstr>
      <vt:lpstr>Layered vs. Microkernel  Architecture</vt:lpstr>
      <vt:lpstr>Microkernel System Structure</vt:lpstr>
      <vt:lpstr>Microkernel System Structure</vt:lpstr>
      <vt:lpstr>Benefits of a Microkernel  Organization</vt:lpstr>
      <vt:lpstr>Mach 3 Microkernel Structure</vt:lpstr>
      <vt:lpstr>Kernel Modules</vt:lpstr>
      <vt:lpstr>Solaris Modular Approach</vt:lpstr>
      <vt:lpstr>XP Architecture</vt:lpstr>
      <vt:lpstr>4. Virtual Machines</vt:lpstr>
      <vt:lpstr>Virtual Machines (Cont.)</vt:lpstr>
      <vt:lpstr>Hypervisor / VMM</vt:lpstr>
      <vt:lpstr>Types of Hypervisors</vt:lpstr>
      <vt:lpstr>Para- vs. Full-virtualization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Lecture-3 (OS Services &amp; Structures).pptx</dc:title>
  <dc:creator>rana.asif</dc:creator>
  <cp:lastModifiedBy>ibtis</cp:lastModifiedBy>
  <cp:revision>2</cp:revision>
  <dcterms:created xsi:type="dcterms:W3CDTF">2023-02-15T06:21:00Z</dcterms:created>
  <dcterms:modified xsi:type="dcterms:W3CDTF">2025-02-06T08:11:51Z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2022-03-25T05:00:00Z</vt:filetime>
  </property>
  <property fmtid="{D5CDD505-2E9C-101B-9397-08002B2CF9AE}" pid="3" name="LastSaved">
    <vt:filetime>2023-02-15T05:00:00Z</vt:filetime>
  </property>
  <property fmtid="{D5CDD505-2E9C-101B-9397-08002B2CF9AE}" pid="4" name="ICV">
    <vt:lpwstr>C6F4F5E6CA9A429E9E8CC15E012E5F7F_12</vt:lpwstr>
  </property>
  <property fmtid="{D5CDD505-2E9C-101B-9397-08002B2CF9AE}" pid="5" name="KSOProductBuildVer">
    <vt:lpwstr>1033-12.2.0.19805</vt:lpwstr>
  </property>
</Properties>
</file>